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324" r:id="rId10"/>
    <p:sldId id="264" r:id="rId11"/>
    <p:sldId id="265" r:id="rId12"/>
    <p:sldId id="266" r:id="rId13"/>
    <p:sldId id="267" r:id="rId14"/>
    <p:sldId id="268" r:id="rId15"/>
    <p:sldId id="269" r:id="rId16"/>
    <p:sldId id="270" r:id="rId17"/>
    <p:sldId id="271" r:id="rId18"/>
    <p:sldId id="272" r:id="rId19"/>
    <p:sldId id="273" r:id="rId20"/>
    <p:sldId id="302" r:id="rId21"/>
    <p:sldId id="303" r:id="rId22"/>
    <p:sldId id="304" r:id="rId23"/>
    <p:sldId id="301" r:id="rId24"/>
    <p:sldId id="315" r:id="rId25"/>
    <p:sldId id="305" r:id="rId26"/>
    <p:sldId id="306" r:id="rId27"/>
    <p:sldId id="307" r:id="rId28"/>
    <p:sldId id="308" r:id="rId29"/>
    <p:sldId id="309" r:id="rId30"/>
    <p:sldId id="310" r:id="rId31"/>
    <p:sldId id="311" r:id="rId32"/>
    <p:sldId id="312" r:id="rId33"/>
    <p:sldId id="313" r:id="rId34"/>
    <p:sldId id="325" r:id="rId35"/>
    <p:sldId id="323" r:id="rId36"/>
    <p:sldId id="322" r:id="rId37"/>
    <p:sldId id="316" r:id="rId38"/>
    <p:sldId id="275" r:id="rId39"/>
    <p:sldId id="276" r:id="rId40"/>
    <p:sldId id="277" r:id="rId41"/>
    <p:sldId id="278" r:id="rId42"/>
    <p:sldId id="279" r:id="rId43"/>
    <p:sldId id="280" r:id="rId44"/>
    <p:sldId id="281" r:id="rId45"/>
    <p:sldId id="319" r:id="rId46"/>
    <p:sldId id="282" r:id="rId47"/>
    <p:sldId id="321" r:id="rId48"/>
    <p:sldId id="320" r:id="rId49"/>
    <p:sldId id="283"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140"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17" autoAdjust="0"/>
    <p:restoredTop sz="83815" autoAdjust="0"/>
  </p:normalViewPr>
  <p:slideViewPr>
    <p:cSldViewPr snapToGrid="0" showGuides="1">
      <p:cViewPr>
        <p:scale>
          <a:sx n="75" d="100"/>
          <a:sy n="75" d="100"/>
        </p:scale>
        <p:origin x="1314" y="-354"/>
      </p:cViewPr>
      <p:guideLst>
        <p:guide orient="horz" pos="3140"/>
        <p:guide pos="4096"/>
      </p:guideLst>
    </p:cSldViewPr>
  </p:slideViewPr>
  <p:notesTextViewPr>
    <p:cViewPr>
      <p:scale>
        <a:sx n="1" d="1"/>
        <a:sy n="1" d="1"/>
      </p:scale>
      <p:origin x="0" y="-8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1143000" y="685800"/>
            <a:ext cx="4572000" cy="3429000"/>
          </a:xfrm>
          <a:prstGeom prst="rect">
            <a:avLst/>
          </a:prstGeom>
        </p:spPr>
        <p:txBody>
          <a:bodyPr/>
          <a:lstStyle/>
          <a:p>
            <a:endParaRPr/>
          </a:p>
        </p:txBody>
      </p:sp>
      <p:sp>
        <p:nvSpPr>
          <p:cNvPr id="409" name="Shape 4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818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prstGeom prst="rect">
            <a:avLst/>
          </a:prstGeom>
        </p:spPr>
        <p:txBody>
          <a:bodyPr/>
          <a:lstStyle/>
          <a:p>
            <a:endParaRPr/>
          </a:p>
        </p:txBody>
      </p:sp>
      <p:sp>
        <p:nvSpPr>
          <p:cNvPr id="897" name="Shape 897"/>
          <p:cNvSpPr>
            <a:spLocks noGrp="1"/>
          </p:cNvSpPr>
          <p:nvPr>
            <p:ph type="body" sz="quarter" idx="1"/>
          </p:nvPr>
        </p:nvSpPr>
        <p:spPr>
          <a:prstGeom prst="rect">
            <a:avLst/>
          </a:prstGeom>
        </p:spPr>
        <p:txBody>
          <a:bodyPr/>
          <a:lstStyle/>
          <a:p>
            <a:r>
              <a:rPr dirty="0"/>
              <a:t>：</a:t>
            </a:r>
            <a:r>
              <a:rPr dirty="0" err="1"/>
              <a:t>一首钢琴曲的声音波形是时域表达，而他的钢琴谱则是频域表达</a:t>
            </a:r>
            <a:r>
              <a:rPr dirty="0"/>
              <a:t>。</a:t>
            </a:r>
          </a:p>
          <a:p>
            <a:r>
              <a:rPr dirty="0"/>
              <a:t>傅立叶分析包含傅立叶级数与傅立叶变换，傅立叶级数用于对周期信号转换，傅立叶变换用于对非周期信号转换。但是对于不收敛信号，傅立叶变换无能为力，只能借助拉普拉斯变换，主要用于计算微分方程，而z变换则可以算作离散的拉普拉斯变换</a:t>
            </a:r>
          </a:p>
        </p:txBody>
      </p:sp>
    </p:spTree>
    <p:extLst>
      <p:ext uri="{BB962C8B-B14F-4D97-AF65-F5344CB8AC3E}">
        <p14:creationId xmlns:p14="http://schemas.microsoft.com/office/powerpoint/2010/main" val="2447798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prstGeom prst="rect">
            <a:avLst/>
          </a:prstGeom>
        </p:spPr>
        <p:txBody>
          <a:bodyPr/>
          <a:lstStyle/>
          <a:p>
            <a:endParaRPr/>
          </a:p>
        </p:txBody>
      </p:sp>
      <p:sp>
        <p:nvSpPr>
          <p:cNvPr id="897" name="Shape 897"/>
          <p:cNvSpPr>
            <a:spLocks noGrp="1"/>
          </p:cNvSpPr>
          <p:nvPr>
            <p:ph type="body" sz="quarter" idx="1"/>
          </p:nvPr>
        </p:nvSpPr>
        <p:spPr>
          <a:prstGeom prst="rect">
            <a:avLst/>
          </a:prstGeom>
        </p:spPr>
        <p:txBody>
          <a:bodyPr/>
          <a:lstStyle/>
          <a:p>
            <a:r>
              <a:rPr dirty="0"/>
              <a:t>：</a:t>
            </a:r>
            <a:r>
              <a:rPr dirty="0" err="1"/>
              <a:t>一首钢琴曲的声音波形是时域表达，而他的钢琴谱则是频域表达</a:t>
            </a:r>
            <a:r>
              <a:rPr dirty="0"/>
              <a:t>。</a:t>
            </a:r>
          </a:p>
          <a:p>
            <a:r>
              <a:rPr dirty="0"/>
              <a:t>傅立叶分析包含傅立叶级数与傅立叶变换，傅立叶级数用于对周期信号转换，傅立叶变换用于对非周期信号转换。但是对于不收敛信号，傅立叶变换无能为力，只能借助拉普拉斯变换，主要用于计算微分方程，而z变换则可以算作离散的拉普拉斯变换</a:t>
            </a:r>
          </a:p>
        </p:txBody>
      </p:sp>
    </p:spTree>
    <p:extLst>
      <p:ext uri="{BB962C8B-B14F-4D97-AF65-F5344CB8AC3E}">
        <p14:creationId xmlns:p14="http://schemas.microsoft.com/office/powerpoint/2010/main" val="289317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a:t>
            </a:r>
            <a:r>
              <a:rPr lang="en-US" altLang="zh-CN" dirty="0" err="1" smtClean="0"/>
              <a:t>visualisation</a:t>
            </a:r>
            <a:r>
              <a:rPr lang="en-US" altLang="zh-CN" dirty="0" smtClean="0"/>
              <a:t> of an approximation of a square wave by taking the first 1, 2, 3 and 4 terms of its Fourier series.</a:t>
            </a:r>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27</a:t>
            </a:fld>
            <a:endParaRPr lang="zh-CN" altLang="en-US"/>
          </a:p>
        </p:txBody>
      </p:sp>
    </p:spTree>
    <p:extLst>
      <p:ext uri="{BB962C8B-B14F-4D97-AF65-F5344CB8AC3E}">
        <p14:creationId xmlns:p14="http://schemas.microsoft.com/office/powerpoint/2010/main" val="1202656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7220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Shape 944"/>
          <p:cNvSpPr>
            <a:spLocks noGrp="1" noRot="1" noChangeAspect="1"/>
          </p:cNvSpPr>
          <p:nvPr>
            <p:ph type="sldImg"/>
          </p:nvPr>
        </p:nvSpPr>
        <p:spPr>
          <a:prstGeom prst="rect">
            <a:avLst/>
          </a:prstGeom>
        </p:spPr>
        <p:txBody>
          <a:bodyPr/>
          <a:lstStyle/>
          <a:p>
            <a:endParaRPr/>
          </a:p>
        </p:txBody>
      </p:sp>
      <p:sp>
        <p:nvSpPr>
          <p:cNvPr id="945" name="Shape 945"/>
          <p:cNvSpPr>
            <a:spLocks noGrp="1"/>
          </p:cNvSpPr>
          <p:nvPr>
            <p:ph type="body" sz="quarter" idx="1"/>
          </p:nvPr>
        </p:nvSpPr>
        <p:spPr>
          <a:prstGeom prst="rect">
            <a:avLst/>
          </a:prstGeom>
        </p:spPr>
        <p:txBody>
          <a:bodyPr/>
          <a:lstStyle/>
          <a:p>
            <a:r>
              <a:rPr dirty="0" err="1"/>
              <a:t>小波变换在处理突变信号方面的巨大优势</a:t>
            </a:r>
            <a:r>
              <a:rPr dirty="0"/>
              <a:t>~</a:t>
            </a:r>
          </a:p>
          <a:p>
            <a:r>
              <a:rPr dirty="0" err="1"/>
              <a:t>通过小波变换如何实现滤波？对比傅里叶变换的滤波过程</a:t>
            </a:r>
            <a:endParaRPr dirty="0"/>
          </a:p>
          <a:p>
            <a:r>
              <a:rPr dirty="0" err="1"/>
              <a:t>首先的到频域分布，再设定截止频率，把截止频率以外的去掉，最后反变换</a:t>
            </a:r>
            <a:r>
              <a:rPr dirty="0"/>
              <a:t>。</a:t>
            </a:r>
          </a:p>
          <a:p>
            <a:r>
              <a:rPr dirty="0" err="1"/>
              <a:t>首先得到各个时间段的频率情况，再设定频率的幅值，把小于阈值的去掉，最后反变换</a:t>
            </a:r>
            <a:r>
              <a:rPr dirty="0"/>
              <a:t>。</a:t>
            </a:r>
          </a:p>
        </p:txBody>
      </p:sp>
    </p:spTree>
    <p:extLst>
      <p:ext uri="{BB962C8B-B14F-4D97-AF65-F5344CB8AC3E}">
        <p14:creationId xmlns:p14="http://schemas.microsoft.com/office/powerpoint/2010/main" val="104530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（1）整形的意义是什么？将不规整的信号整理成标准信号，使得信号的特征更为明显，或更加便于使用（上升沿或下降沿触发）</a:t>
            </a:r>
          </a:p>
          <a:p>
            <a:r>
              <a:t>（2）电压频率转换的意义是什么？电压信号容易被干扰，频率信号便于远距离传输</a:t>
            </a:r>
          </a:p>
          <a:p>
            <a:r>
              <a:t>（3）电压电流转换的意义是什么？电流不受导线电阻影响，串联干扰难度大，并联干扰难度小，缺点驱动能力要求高</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7510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hape 621"/>
          <p:cNvSpPr>
            <a:spLocks noGrp="1" noRot="1" noChangeAspect="1"/>
          </p:cNvSpPr>
          <p:nvPr>
            <p:ph type="sldImg"/>
          </p:nvPr>
        </p:nvSpPr>
        <p:spPr>
          <a:prstGeom prst="rect">
            <a:avLst/>
          </a:prstGeom>
        </p:spPr>
        <p:txBody>
          <a:bodyPr/>
          <a:lstStyle/>
          <a:p>
            <a:endParaRPr/>
          </a:p>
        </p:txBody>
      </p:sp>
      <p:sp>
        <p:nvSpPr>
          <p:cNvPr id="622" name="Shape 622"/>
          <p:cNvSpPr>
            <a:spLocks noGrp="1"/>
          </p:cNvSpPr>
          <p:nvPr>
            <p:ph type="body" sz="quarter" idx="1"/>
          </p:nvPr>
        </p:nvSpPr>
        <p:spPr>
          <a:prstGeom prst="rect">
            <a:avLst/>
          </a:prstGeom>
        </p:spPr>
        <p:txBody>
          <a:bodyPr/>
          <a:lstStyle/>
          <a:p>
            <a:r>
              <a:rPr dirty="0"/>
              <a:t>（</a:t>
            </a:r>
            <a:r>
              <a:rPr dirty="0" err="1"/>
              <a:t>2）电压频率转换的意义是什么？电压信号容易被干扰，频率信号便于远距离传输ad650</a:t>
            </a:r>
            <a:r>
              <a:rPr dirty="0"/>
              <a:t>, voltage-to </a:t>
            </a:r>
            <a:r>
              <a:rPr dirty="0" err="1"/>
              <a:t>frequncy</a:t>
            </a:r>
            <a:endParaRPr dirty="0"/>
          </a:p>
          <a:p>
            <a:r>
              <a:rPr dirty="0"/>
              <a:t>（</a:t>
            </a:r>
            <a:r>
              <a:rPr dirty="0" err="1"/>
              <a:t>3）电压电流转换的意义是什么？电流不受导线电阻影响，串联干扰难度大，并联干扰难度小，缺点驱动能力要求高</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noRot="1" noChangeAspect="1"/>
          </p:cNvSpPr>
          <p:nvPr>
            <p:ph type="sldImg"/>
          </p:nvPr>
        </p:nvSpPr>
        <p:spPr>
          <a:prstGeom prst="rect">
            <a:avLst/>
          </a:prstGeom>
        </p:spPr>
        <p:txBody>
          <a:bodyPr/>
          <a:lstStyle/>
          <a:p>
            <a:endParaRPr/>
          </a:p>
        </p:txBody>
      </p:sp>
      <p:sp>
        <p:nvSpPr>
          <p:cNvPr id="673" name="Shape 673"/>
          <p:cNvSpPr>
            <a:spLocks noGrp="1"/>
          </p:cNvSpPr>
          <p:nvPr>
            <p:ph type="body" sz="quarter" idx="1"/>
          </p:nvPr>
        </p:nvSpPr>
        <p:spPr>
          <a:prstGeom prst="rect">
            <a:avLst/>
          </a:prstGeom>
        </p:spPr>
        <p:txBody>
          <a:bodyPr/>
          <a:lstStyle/>
          <a:p>
            <a:r>
              <a:rPr dirty="0" err="1"/>
              <a:t>巴特沃茨具有较平坦的通带</a:t>
            </a:r>
            <a:endParaRPr dirty="0"/>
          </a:p>
          <a:p>
            <a:r>
              <a:rPr dirty="0" err="1"/>
              <a:t>切比雪夫具有较陡峭的过渡带，实现快速</a:t>
            </a:r>
            <a:endParaRPr dirty="0"/>
          </a:p>
          <a:p>
            <a:r>
              <a:rPr dirty="0" err="1"/>
              <a:t>贝塞尔通带等纹波，阻带下降慢</a:t>
            </a:r>
            <a:r>
              <a:rPr dirty="0"/>
              <a:t>。</a:t>
            </a:r>
          </a:p>
          <a:p>
            <a:r>
              <a:rPr dirty="0" err="1"/>
              <a:t>具有较高线性度的相脚位移</a:t>
            </a:r>
            <a:endParaRPr dirty="0"/>
          </a:p>
          <a:p>
            <a:endParaRPr dirty="0"/>
          </a:p>
          <a:p>
            <a:r>
              <a:rPr dirty="0" err="1"/>
              <a:t>在音频设备中，必须在不损害频带内多信号的相位关系前提下</a:t>
            </a:r>
            <a:endParaRPr dirty="0"/>
          </a:p>
          <a:p>
            <a:r>
              <a:rPr dirty="0" err="1"/>
              <a:t>音频数字模拟转换输出端的平滑滤波器</a:t>
            </a:r>
            <a:r>
              <a:rPr dirty="0"/>
              <a:t> </a:t>
            </a:r>
          </a:p>
          <a:p>
            <a:r>
              <a:rPr dirty="0" err="1"/>
              <a:t>音乐天桥系统</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Shape 750"/>
          <p:cNvSpPr>
            <a:spLocks noGrp="1" noRot="1" noChangeAspect="1"/>
          </p:cNvSpPr>
          <p:nvPr>
            <p:ph type="sldImg"/>
          </p:nvPr>
        </p:nvSpPr>
        <p:spPr>
          <a:prstGeom prst="rect">
            <a:avLst/>
          </a:prstGeom>
        </p:spPr>
        <p:txBody>
          <a:bodyPr/>
          <a:lstStyle/>
          <a:p>
            <a:endParaRPr/>
          </a:p>
        </p:txBody>
      </p:sp>
      <p:sp>
        <p:nvSpPr>
          <p:cNvPr id="751" name="Shape 751"/>
          <p:cNvSpPr>
            <a:spLocks noGrp="1"/>
          </p:cNvSpPr>
          <p:nvPr>
            <p:ph type="body" sz="quarter" idx="1"/>
          </p:nvPr>
        </p:nvSpPr>
        <p:spPr>
          <a:prstGeom prst="rect">
            <a:avLst/>
          </a:prstGeom>
        </p:spPr>
        <p:txBody>
          <a:bodyPr/>
          <a:lstStyle/>
          <a:p>
            <a:r>
              <a:t>什么场合需要多路开关？</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Shape 784"/>
          <p:cNvSpPr>
            <a:spLocks noGrp="1" noRot="1" noChangeAspect="1"/>
          </p:cNvSpPr>
          <p:nvPr>
            <p:ph type="sldImg"/>
          </p:nvPr>
        </p:nvSpPr>
        <p:spPr>
          <a:prstGeom prst="rect">
            <a:avLst/>
          </a:prstGeom>
        </p:spPr>
        <p:txBody>
          <a:bodyPr/>
          <a:lstStyle/>
          <a:p>
            <a:endParaRPr/>
          </a:p>
        </p:txBody>
      </p:sp>
      <p:sp>
        <p:nvSpPr>
          <p:cNvPr id="785" name="Shape 785"/>
          <p:cNvSpPr>
            <a:spLocks noGrp="1"/>
          </p:cNvSpPr>
          <p:nvPr>
            <p:ph type="body" sz="quarter" idx="1"/>
          </p:nvPr>
        </p:nvSpPr>
        <p:spPr>
          <a:prstGeom prst="rect">
            <a:avLst/>
          </a:prstGeom>
        </p:spPr>
        <p:txBody>
          <a:bodyPr/>
          <a:lstStyle/>
          <a:p>
            <a:r>
              <a:t>（1）如何理解抗混滤波器？避免模数转换环节出现混频现象</a:t>
            </a:r>
          </a:p>
          <a:p>
            <a:r>
              <a:t>（2）抗混滤波器的截止频率由什么决定？ADC频率</a:t>
            </a:r>
          </a:p>
          <a:p>
            <a:r>
              <a:t>（3）信号调理部分的滤波器和抗混滤波器有什么区别？目的不同，一个用来提高信噪比，一个用来消除采样混频；截止频率选择方法不同</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rPr dirty="0"/>
              <a:t>1、开关电源是直流电转变为高频脉冲电流，将电能储存到电感、电容元件中，利用电感、电容的特性将电能按预定的要求释放出来来改变输出电压或电流的；线性电源没有高频脉冲和储存元件，它利用元器件线性特性在负载变化时瞬间反馈控制输入达到稳定电压和电流的。</a:t>
            </a:r>
          </a:p>
          <a:p>
            <a:r>
              <a:rPr dirty="0" err="1"/>
              <a:t>2、开关电源可以降压，也可以升压；线性电源只能降压</a:t>
            </a:r>
            <a:r>
              <a:rPr dirty="0"/>
              <a:t>。</a:t>
            </a:r>
          </a:p>
          <a:p>
            <a:r>
              <a:rPr dirty="0" err="1"/>
              <a:t>3、开关电源效率高；线性电源效率低</a:t>
            </a:r>
            <a:r>
              <a:rPr dirty="0"/>
              <a:t>。</a:t>
            </a:r>
          </a:p>
          <a:p>
            <a:r>
              <a:rPr dirty="0" err="1"/>
              <a:t>4、线性电源控制速度快，波纹小；开关电源波纹大</a:t>
            </a:r>
            <a:r>
              <a:rPr dirty="0"/>
              <a:t>。</a:t>
            </a:r>
          </a:p>
        </p:txBody>
      </p:sp>
    </p:spTree>
    <p:extLst>
      <p:ext uri="{BB962C8B-B14F-4D97-AF65-F5344CB8AC3E}">
        <p14:creationId xmlns:p14="http://schemas.microsoft.com/office/powerpoint/2010/main" val="402938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rPr dirty="0"/>
              <a:t>1、开关电源是直流电转变为高频脉冲电流，将电能储存到电感、电容元件中，利用电感、电容的特性将电能按预定的要求释放出来来改变输出电压或电流的；线性电源没有高频脉冲和储存元件，它利用元器件线性特性在负载变化时瞬间反馈控制输入达到稳定电压和电流的。</a:t>
            </a:r>
          </a:p>
          <a:p>
            <a:r>
              <a:rPr dirty="0" err="1"/>
              <a:t>2、开关电源可以降压，也可以升压；线性电源只能降压</a:t>
            </a:r>
            <a:r>
              <a:rPr dirty="0"/>
              <a:t>。</a:t>
            </a:r>
          </a:p>
          <a:p>
            <a:r>
              <a:rPr dirty="0" err="1"/>
              <a:t>3、开关电源效率高；线性电源效率低</a:t>
            </a:r>
            <a:r>
              <a:rPr dirty="0"/>
              <a:t>。</a:t>
            </a:r>
          </a:p>
          <a:p>
            <a:r>
              <a:rPr dirty="0" err="1"/>
              <a:t>4、线性电源控制速度快，波纹小；开关电源波纹大</a:t>
            </a:r>
            <a:r>
              <a:rPr dirty="0"/>
              <a:t>。</a:t>
            </a:r>
          </a:p>
        </p:txBody>
      </p:sp>
    </p:spTree>
    <p:extLst>
      <p:ext uri="{BB962C8B-B14F-4D97-AF65-F5344CB8AC3E}">
        <p14:creationId xmlns:p14="http://schemas.microsoft.com/office/powerpoint/2010/main" val="289630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5"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6"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4"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6293829" y="9296400"/>
            <a:ext cx="410370" cy="348813"/>
          </a:xfrm>
        </p:spPr>
        <p:txBody>
          <a:bodyPr/>
          <a:lstStyle>
            <a:lvl1pPr>
              <a:defRPr/>
            </a:lvl1pPr>
          </a:lstStyle>
          <a:p>
            <a:fld id="{B9C957E8-67D0-4D6B-9E2E-E0F6059B356C}" type="slidenum">
              <a:rPr lang="en-US" altLang="zh-CN"/>
              <a:pPr/>
              <a:t>‹#›</a:t>
            </a:fld>
            <a:endParaRPr lang="en-US" altLang="zh-CN"/>
          </a:p>
        </p:txBody>
      </p:sp>
    </p:spTree>
    <p:extLst>
      <p:ext uri="{BB962C8B-B14F-4D97-AF65-F5344CB8AC3E}">
        <p14:creationId xmlns:p14="http://schemas.microsoft.com/office/powerpoint/2010/main" val="362980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王楠   wangnan@ouc.edu.cn"/>
          <p:cNvSpPr txBox="1"/>
          <p:nvPr/>
        </p:nvSpPr>
        <p:spPr>
          <a:xfrm>
            <a:off x="5154142" y="9373156"/>
            <a:ext cx="3052118"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b="0">
                <a:solidFill>
                  <a:srgbClr val="929292"/>
                </a:solidFill>
                <a:latin typeface="Heiti SC Medium"/>
                <a:ea typeface="Heiti SC Medium"/>
                <a:cs typeface="Heiti SC Medium"/>
                <a:sym typeface="Heiti SC Medium"/>
              </a:defRPr>
            </a:lvl1pPr>
          </a:lstStyle>
          <a:p>
            <a:r>
              <a:rPr lang="zh-CN" altLang="en-US" dirty="0" smtClean="0"/>
              <a:t>荣生辉</a:t>
            </a:r>
            <a:r>
              <a:rPr dirty="0" smtClean="0"/>
              <a:t>   </a:t>
            </a:r>
            <a:r>
              <a:rPr lang="en-US" altLang="zh-CN" dirty="0" err="1" smtClean="0"/>
              <a:t>rsh</a:t>
            </a:r>
            <a:r>
              <a:rPr dirty="0" err="1" smtClean="0"/>
              <a:t>@ouc.edu.cn</a:t>
            </a:r>
            <a:endParaRPr dirty="0"/>
          </a:p>
        </p:txBody>
      </p:sp>
      <p:sp>
        <p:nvSpPr>
          <p:cNvPr id="24" name="@中国海洋大学"/>
          <p:cNvSpPr txBox="1"/>
          <p:nvPr/>
        </p:nvSpPr>
        <p:spPr>
          <a:xfrm>
            <a:off x="10831829" y="-101600"/>
            <a:ext cx="218694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@中国海洋大学</a:t>
            </a: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2"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40"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41"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2"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50" name="标题文本"/>
          <p:cNvSpPr txBox="1">
            <a:spLocks noGrp="1"/>
          </p:cNvSpPr>
          <p:nvPr>
            <p:ph type="title"/>
          </p:nvPr>
        </p:nvSpPr>
        <p:spPr>
          <a:prstGeom prst="rect">
            <a:avLst/>
          </a:prstGeom>
        </p:spPr>
        <p:txBody>
          <a:bodyPr/>
          <a:lstStyle/>
          <a:p>
            <a:r>
              <a:t>标题文本</a:t>
            </a:r>
          </a:p>
        </p:txBody>
      </p:sp>
      <p:sp>
        <p:nvSpPr>
          <p:cNvPr id="5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8" name="正文级别 1…"/>
          <p:cNvSpPr txBox="1">
            <a:spLocks noGrp="1"/>
          </p:cNvSpPr>
          <p:nvPr>
            <p:ph type="body" idx="1"/>
          </p:nvPr>
        </p:nvSpPr>
        <p:spPr>
          <a:xfrm>
            <a:off x="693242" y="1734080"/>
            <a:ext cx="11099800" cy="6286500"/>
          </a:xfrm>
          <a:prstGeom prst="rect">
            <a:avLst/>
          </a:prstGeom>
        </p:spPr>
        <p:txBody>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pic>
        <p:nvPicPr>
          <p:cNvPr id="59"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61"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3" name="中国海洋大学  电子工程系     wangnan@ouc.edu.cn"/>
          <p:cNvSpPr txBox="1"/>
          <p:nvPr/>
        </p:nvSpPr>
        <p:spPr>
          <a:xfrm>
            <a:off x="8762576" y="9271893"/>
            <a:ext cx="383758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solidFill>
                  <a:srgbClr val="929292"/>
                </a:solidFill>
              </a:defRPr>
            </a:lvl1pPr>
          </a:lstStyle>
          <a:p>
            <a:r>
              <a:rPr lang="zh-CN" altLang="en-US" dirty="0" smtClean="0"/>
              <a:t>信息学院电子系 荣生辉 </a:t>
            </a:r>
            <a:r>
              <a:rPr lang="en-US" altLang="zh-CN" dirty="0" err="1" smtClean="0"/>
              <a:t>rsh</a:t>
            </a:r>
            <a:r>
              <a:rPr dirty="0" err="1" smtClean="0"/>
              <a:t>@ouc.edu.cn</a:t>
            </a:r>
            <a:endParaRPr dirty="0"/>
          </a:p>
        </p:txBody>
      </p:sp>
      <p:pic>
        <p:nvPicPr>
          <p:cNvPr id="64" name="线条" descr="线条"/>
          <p:cNvPicPr>
            <a:picLocks/>
          </p:cNvPicPr>
          <p:nvPr/>
        </p:nvPicPr>
        <p:blipFill>
          <a:blip r:embed="rId4">
            <a:extLst/>
          </a:blip>
          <a:stretch>
            <a:fillRect/>
          </a:stretch>
        </p:blipFill>
        <p:spPr>
          <a:xfrm>
            <a:off x="-185640" y="198659"/>
            <a:ext cx="5924616" cy="1016001"/>
          </a:xfrm>
          <a:prstGeom prst="rect">
            <a:avLst/>
          </a:prstGeom>
        </p:spPr>
      </p:pic>
      <p:sp>
        <p:nvSpPr>
          <p:cNvPr id="66" name="标题文本"/>
          <p:cNvSpPr txBox="1">
            <a:spLocks noGrp="1"/>
          </p:cNvSpPr>
          <p:nvPr>
            <p:ph type="title"/>
          </p:nvPr>
        </p:nvSpPr>
        <p:spPr>
          <a:xfrm rot="21575834">
            <a:off x="364323" y="158050"/>
            <a:ext cx="4443999" cy="1097220"/>
          </a:xfrm>
          <a:prstGeom prst="rect">
            <a:avLst/>
          </a:prstGeom>
        </p:spPr>
        <p:txBody>
          <a:bodyPr/>
          <a:lstStyle>
            <a:lvl1pPr>
              <a:defRPr sz="4500">
                <a:latin typeface="华文楷体"/>
                <a:ea typeface="华文楷体"/>
                <a:cs typeface="华文楷体"/>
                <a:sym typeface="华文楷体"/>
              </a:defRPr>
            </a:lvl1pPr>
          </a:lstStyle>
          <a:p>
            <a:r>
              <a:t>标题文本</a:t>
            </a:r>
          </a:p>
        </p:txBody>
      </p:sp>
      <p:sp>
        <p:nvSpPr>
          <p:cNvPr id="3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7"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8" name="标题文本"/>
          <p:cNvSpPr txBox="1">
            <a:spLocks noGrp="1"/>
          </p:cNvSpPr>
          <p:nvPr>
            <p:ph type="title"/>
          </p:nvPr>
        </p:nvSpPr>
        <p:spPr>
          <a:prstGeom prst="rect">
            <a:avLst/>
          </a:prstGeom>
        </p:spPr>
        <p:txBody>
          <a:bodyPr/>
          <a:lstStyle/>
          <a:p>
            <a:r>
              <a:t>标题文本</a:t>
            </a:r>
          </a:p>
        </p:txBody>
      </p:sp>
      <p:sp>
        <p:nvSpPr>
          <p:cNvPr id="359"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60"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7"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5"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6"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7"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iming>
    <p:tnLst>
      <p:par>
        <p:cTn id="1" dur="indefinite" restart="never" nodeType="tmRoot"/>
      </p:par>
    </p:tnLst>
  </p:timing>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hyperlink" Target="https://baike.baidu.com/item/%E5%A5%88%E5%A5%8E%E6%96%AF%E7%89%B9%E9%87%87%E6%A0%B7%E5%AE%9A%E5%BE%8B"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hyperlink" Target="https://baike.baidu.com/item/%E7%9B%AE%E7%9A%84/10924745"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0.tif"/><Relationship Id="rId4" Type="http://schemas.openxmlformats.org/officeDocument/2006/relationships/image" Target="../media/image9.t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检测技术与仪器"/>
          <p:cNvSpPr txBox="1">
            <a:spLocks noGrp="1"/>
          </p:cNvSpPr>
          <p:nvPr>
            <p:ph type="title"/>
          </p:nvPr>
        </p:nvSpPr>
        <p:spPr>
          <a:xfrm>
            <a:off x="1143000" y="6839432"/>
            <a:ext cx="10464800" cy="1422401"/>
          </a:xfrm>
          <a:prstGeom prst="rect">
            <a:avLst/>
          </a:prstGeom>
        </p:spPr>
        <p:txBody>
          <a:bodyPr/>
          <a:lstStyle>
            <a:lvl1pPr defTabSz="543305">
              <a:defRPr sz="7440"/>
            </a:lvl1pPr>
          </a:lstStyle>
          <a:p>
            <a:r>
              <a:t>检测技术与仪器</a:t>
            </a:r>
          </a:p>
        </p:txBody>
      </p:sp>
      <p:sp>
        <p:nvSpPr>
          <p:cNvPr id="412" name="检测系统"/>
          <p:cNvSpPr txBox="1">
            <a:spLocks noGrp="1"/>
          </p:cNvSpPr>
          <p:nvPr>
            <p:ph type="body" sz="quarter" idx="1"/>
          </p:nvPr>
        </p:nvSpPr>
        <p:spPr>
          <a:xfrm>
            <a:off x="1143000" y="8453040"/>
            <a:ext cx="10464800" cy="1130301"/>
          </a:xfrm>
          <a:prstGeom prst="rect">
            <a:avLst/>
          </a:prstGeom>
        </p:spPr>
        <p:txBody>
          <a:bodyPr/>
          <a:lstStyle>
            <a:lvl1pPr>
              <a:defRPr sz="3300"/>
            </a:lvl1pPr>
          </a:lstStyle>
          <a:p>
            <a:r>
              <a:rPr dirty="0" smtClean="0">
                <a:solidFill>
                  <a:srgbClr val="0070C0"/>
                </a:solidFill>
              </a:rPr>
              <a:t>检</a:t>
            </a:r>
            <a:r>
              <a:rPr lang="en-US" dirty="0" smtClean="0">
                <a:solidFill>
                  <a:srgbClr val="0070C0"/>
                </a:solidFill>
              </a:rPr>
              <a:t> </a:t>
            </a:r>
            <a:r>
              <a:rPr dirty="0" smtClean="0">
                <a:solidFill>
                  <a:srgbClr val="0070C0"/>
                </a:solidFill>
              </a:rPr>
              <a:t>测</a:t>
            </a:r>
            <a:r>
              <a:rPr lang="en-US" dirty="0" smtClean="0">
                <a:solidFill>
                  <a:srgbClr val="0070C0"/>
                </a:solidFill>
              </a:rPr>
              <a:t> </a:t>
            </a:r>
            <a:r>
              <a:rPr dirty="0" smtClean="0">
                <a:solidFill>
                  <a:srgbClr val="0070C0"/>
                </a:solidFill>
              </a:rPr>
              <a:t>系</a:t>
            </a:r>
            <a:r>
              <a:rPr lang="en-US" dirty="0" smtClean="0">
                <a:solidFill>
                  <a:srgbClr val="0070C0"/>
                </a:solidFill>
              </a:rPr>
              <a:t> </a:t>
            </a:r>
            <a:r>
              <a:rPr dirty="0" smtClean="0">
                <a:solidFill>
                  <a:srgbClr val="0070C0"/>
                </a:solidFill>
              </a:rPr>
              <a:t>统</a:t>
            </a:r>
            <a:endParaRPr dirty="0">
              <a:solidFill>
                <a:srgbClr val="0070C0"/>
              </a:solidFill>
            </a:endParaRPr>
          </a:p>
        </p:txBody>
      </p:sp>
      <p:pic>
        <p:nvPicPr>
          <p:cNvPr id="413" name="timg-4.jpeg" descr="timg-4.jpeg"/>
          <p:cNvPicPr>
            <a:picLocks noChangeAspect="1"/>
          </p:cNvPicPr>
          <p:nvPr/>
        </p:nvPicPr>
        <p:blipFill>
          <a:blip r:embed="rId3">
            <a:extLst/>
          </a:blip>
          <a:srcRect r="1361" b="3698"/>
          <a:stretch>
            <a:fillRect/>
          </a:stretch>
        </p:blipFill>
        <p:spPr>
          <a:xfrm>
            <a:off x="1215231" y="375840"/>
            <a:ext cx="10574274" cy="651259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6" name="Group 707"/>
          <p:cNvGrpSpPr/>
          <p:nvPr/>
        </p:nvGrpSpPr>
        <p:grpSpPr>
          <a:xfrm>
            <a:off x="2600124" y="1652272"/>
            <a:ext cx="7804552" cy="1654772"/>
            <a:chOff x="0" y="0"/>
            <a:chExt cx="7804550" cy="1654771"/>
          </a:xfrm>
        </p:grpSpPr>
        <p:grpSp>
          <p:nvGrpSpPr>
            <p:cNvPr id="603" name="Group 694"/>
            <p:cNvGrpSpPr/>
            <p:nvPr/>
          </p:nvGrpSpPr>
          <p:grpSpPr>
            <a:xfrm>
              <a:off x="2886822" y="0"/>
              <a:ext cx="2030907" cy="563247"/>
              <a:chOff x="0" y="0"/>
              <a:chExt cx="2030905" cy="563246"/>
            </a:xfrm>
          </p:grpSpPr>
          <p:sp>
            <p:nvSpPr>
              <p:cNvPr id="599"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602" name="Group 693"/>
              <p:cNvGrpSpPr/>
              <p:nvPr/>
            </p:nvGrpSpPr>
            <p:grpSpPr>
              <a:xfrm>
                <a:off x="25690" y="14471"/>
                <a:ext cx="1978175" cy="520531"/>
                <a:chOff x="0" y="0"/>
                <a:chExt cx="1978174" cy="520529"/>
              </a:xfrm>
            </p:grpSpPr>
            <p:sp>
              <p:nvSpPr>
                <p:cNvPr id="600"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01"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p>
                  <a:pPr defTabSz="914400">
                    <a:defRPr sz="2000" b="0">
                      <a:latin typeface="华文中宋"/>
                      <a:ea typeface="华文中宋"/>
                      <a:cs typeface="华文中宋"/>
                      <a:sym typeface="华文中宋"/>
                    </a:defRPr>
                  </a:pPr>
                  <a:r>
                    <a:t>形式调理</a:t>
                  </a:r>
                </a:p>
              </p:txBody>
            </p:sp>
          </p:grpSp>
        </p:grpSp>
        <p:grpSp>
          <p:nvGrpSpPr>
            <p:cNvPr id="606" name="Group 697"/>
            <p:cNvGrpSpPr/>
            <p:nvPr/>
          </p:nvGrpSpPr>
          <p:grpSpPr>
            <a:xfrm>
              <a:off x="0" y="1207733"/>
              <a:ext cx="2160003" cy="447039"/>
              <a:chOff x="0" y="0"/>
              <a:chExt cx="2160002" cy="447038"/>
            </a:xfrm>
          </p:grpSpPr>
          <p:sp>
            <p:nvSpPr>
              <p:cNvPr id="604" name="Shape 695"/>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05"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比较和整形</a:t>
                </a:r>
              </a:p>
            </p:txBody>
          </p:sp>
        </p:grpSp>
        <p:grpSp>
          <p:nvGrpSpPr>
            <p:cNvPr id="609" name="Group 700"/>
            <p:cNvGrpSpPr/>
            <p:nvPr/>
          </p:nvGrpSpPr>
          <p:grpSpPr>
            <a:xfrm>
              <a:off x="2822273" y="1207733"/>
              <a:ext cx="2160003" cy="447039"/>
              <a:chOff x="0" y="0"/>
              <a:chExt cx="2160002" cy="447038"/>
            </a:xfrm>
          </p:grpSpPr>
          <p:sp>
            <p:nvSpPr>
              <p:cNvPr id="607" name="Shape 698"/>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08" name="Shape 699"/>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电压－频率转换</a:t>
                </a:r>
              </a:p>
            </p:txBody>
          </p:sp>
        </p:grpSp>
        <p:grpSp>
          <p:nvGrpSpPr>
            <p:cNvPr id="612" name="Group 703"/>
            <p:cNvGrpSpPr/>
            <p:nvPr/>
          </p:nvGrpSpPr>
          <p:grpSpPr>
            <a:xfrm>
              <a:off x="5644549" y="1207733"/>
              <a:ext cx="2160002" cy="447039"/>
              <a:chOff x="0" y="0"/>
              <a:chExt cx="2160001" cy="447038"/>
            </a:xfrm>
          </p:grpSpPr>
          <p:sp>
            <p:nvSpPr>
              <p:cNvPr id="610" name="Shape 701"/>
              <p:cNvSpPr/>
              <p:nvPr/>
            </p:nvSpPr>
            <p:spPr>
              <a:xfrm>
                <a:off x="0" y="20949"/>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11" name="Shape 702"/>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电压－电流转换</a:t>
                </a:r>
              </a:p>
            </p:txBody>
          </p:sp>
        </p:grpSp>
        <p:sp>
          <p:nvSpPr>
            <p:cNvPr id="613"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14"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sp>
          <p:nvSpPr>
            <p:cNvPr id="615" name="Shape 706"/>
            <p:cNvSpPr/>
            <p:nvPr/>
          </p:nvSpPr>
          <p:spPr>
            <a:xfrm>
              <a:off x="3902275" y="871064"/>
              <a:ext cx="2822275"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grpSp>
      <p:pic>
        <p:nvPicPr>
          <p:cNvPr id="618" name="Picture 3" descr="Picture 3"/>
          <p:cNvPicPr>
            <a:picLocks noChangeAspect="1"/>
          </p:cNvPicPr>
          <p:nvPr/>
        </p:nvPicPr>
        <p:blipFill>
          <a:blip r:embed="rId3">
            <a:extLst/>
          </a:blip>
          <a:stretch>
            <a:fillRect/>
          </a:stretch>
        </p:blipFill>
        <p:spPr>
          <a:xfrm>
            <a:off x="6566512" y="4353580"/>
            <a:ext cx="4794571" cy="2933701"/>
          </a:xfrm>
          <a:prstGeom prst="rect">
            <a:avLst/>
          </a:prstGeom>
          <a:ln w="12700">
            <a:miter lim="400000"/>
          </a:ln>
        </p:spPr>
      </p:pic>
      <p:pic>
        <p:nvPicPr>
          <p:cNvPr id="619" name="图像" descr="图像"/>
          <p:cNvPicPr>
            <a:picLocks noChangeAspect="1"/>
          </p:cNvPicPr>
          <p:nvPr/>
        </p:nvPicPr>
        <p:blipFill>
          <a:blip r:embed="rId4">
            <a:extLst/>
          </a:blip>
          <a:stretch>
            <a:fillRect/>
          </a:stretch>
        </p:blipFill>
        <p:spPr>
          <a:xfrm>
            <a:off x="1211960" y="4353580"/>
            <a:ext cx="4622801" cy="2933701"/>
          </a:xfrm>
          <a:prstGeom prst="rect">
            <a:avLst/>
          </a:prstGeom>
          <a:ln w="12700">
            <a:miter lim="400000"/>
          </a:ln>
        </p:spPr>
      </p:pic>
      <p:sp>
        <p:nvSpPr>
          <p:cNvPr id="620" name="信号调理装置"/>
          <p:cNvSpPr>
            <a:spLocks noGrp="1"/>
          </p:cNvSpPr>
          <p:nvPr>
            <p:ph type="title"/>
          </p:nvPr>
        </p:nvSpPr>
        <p:spPr>
          <a:prstGeom prst="rect">
            <a:avLst/>
          </a:prstGeom>
        </p:spPr>
        <p:txBody>
          <a:bodyPr/>
          <a:lstStyle/>
          <a:p>
            <a:r>
              <a:t>信号调理装置</a:t>
            </a:r>
          </a:p>
        </p:txBody>
      </p:sp>
      <p:sp>
        <p:nvSpPr>
          <p:cNvPr id="2" name="矩形 1"/>
          <p:cNvSpPr/>
          <p:nvPr/>
        </p:nvSpPr>
        <p:spPr>
          <a:xfrm>
            <a:off x="7226130" y="7373928"/>
            <a:ext cx="3039614" cy="461665"/>
          </a:xfrm>
          <a:prstGeom prst="rect">
            <a:avLst/>
          </a:prstGeom>
        </p:spPr>
        <p:txBody>
          <a:bodyPr wrap="none">
            <a:spAutoFit/>
          </a:bodyPr>
          <a:lstStyle/>
          <a:p>
            <a:r>
              <a:rPr lang="zh-CN" altLang="en-US" b="0" smtClean="0">
                <a:solidFill>
                  <a:srgbClr val="333333"/>
                </a:solidFill>
                <a:latin typeface="arial" panose="020B0604020202020204" pitchFamily="34" charset="0"/>
              </a:rPr>
              <a:t>电压</a:t>
            </a:r>
            <a:r>
              <a:rPr lang="en-US" altLang="zh-CN" b="0" smtClean="0">
                <a:solidFill>
                  <a:srgbClr val="333333"/>
                </a:solidFill>
                <a:latin typeface="arial" panose="020B0604020202020204" pitchFamily="34" charset="0"/>
              </a:rPr>
              <a:t>/</a:t>
            </a:r>
            <a:r>
              <a:rPr lang="zh-CN" altLang="en-US" b="0" smtClean="0">
                <a:solidFill>
                  <a:srgbClr val="333333"/>
                </a:solidFill>
                <a:latin typeface="arial" panose="020B0604020202020204" pitchFamily="34" charset="0"/>
              </a:rPr>
              <a:t>电流输出驱动器</a:t>
            </a:r>
            <a:endParaRPr lang="zh-CN" altLang="en-US" dirty="0"/>
          </a:p>
        </p:txBody>
      </p:sp>
      <p:sp>
        <p:nvSpPr>
          <p:cNvPr id="3" name="矩形 2"/>
          <p:cNvSpPr/>
          <p:nvPr/>
        </p:nvSpPr>
        <p:spPr>
          <a:xfrm>
            <a:off x="2661585" y="7373928"/>
            <a:ext cx="1723549" cy="461665"/>
          </a:xfrm>
          <a:prstGeom prst="rect">
            <a:avLst/>
          </a:prstGeom>
        </p:spPr>
        <p:txBody>
          <a:bodyPr wrap="none">
            <a:spAutoFit/>
          </a:bodyPr>
          <a:lstStyle/>
          <a:p>
            <a:r>
              <a:rPr lang="zh-CN" altLang="en-US" b="0" dirty="0">
                <a:solidFill>
                  <a:srgbClr val="333333"/>
                </a:solidFill>
                <a:latin typeface="arial" panose="020B0604020202020204" pitchFamily="34" charset="0"/>
              </a:rPr>
              <a:t>模数转换器</a:t>
            </a:r>
            <a:endParaRPr lang="zh-CN" altLang="en-US"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2" animBg="1" advAuto="0"/>
      <p:bldP spid="619"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871"/>
          <p:cNvSpPr txBox="1"/>
          <p:nvPr/>
        </p:nvSpPr>
        <p:spPr>
          <a:xfrm>
            <a:off x="937820" y="1878199"/>
            <a:ext cx="10900995" cy="11833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defTabSz="914400">
              <a:lnSpc>
                <a:spcPct val="150000"/>
              </a:lnSpc>
              <a:defRPr sz="2000">
                <a:solidFill>
                  <a:srgbClr val="1C1C1C"/>
                </a:solidFill>
                <a:latin typeface="华文中宋"/>
                <a:ea typeface="华文中宋"/>
                <a:cs typeface="华文中宋"/>
                <a:sym typeface="华文中宋"/>
              </a:defRPr>
            </a:pPr>
            <a:r>
              <a:rPr sz="2800" b="0" u="sng">
                <a:solidFill>
                  <a:srgbClr val="252525"/>
                </a:solidFill>
                <a:latin typeface="Heiti SC Medium"/>
                <a:ea typeface="Heiti SC Medium"/>
                <a:cs typeface="Heiti SC Medium"/>
                <a:sym typeface="Heiti SC Medium"/>
              </a:rPr>
              <a:t>信噪比调理：</a:t>
            </a:r>
            <a:r>
              <a:rPr sz="2800" b="0">
                <a:solidFill>
                  <a:srgbClr val="252525"/>
                </a:solidFill>
                <a:latin typeface="华文楷体"/>
                <a:ea typeface="华文楷体"/>
                <a:cs typeface="华文楷体"/>
                <a:sym typeface="华文楷体"/>
              </a:rPr>
              <a:t>滤除信号中的噪声，减小由于传感器内阻或传输线阻抗等因素带来的测量误差，达到提高测量精度的目的。</a:t>
            </a:r>
          </a:p>
        </p:txBody>
      </p:sp>
      <p:grpSp>
        <p:nvGrpSpPr>
          <p:cNvPr id="666" name="成组"/>
          <p:cNvGrpSpPr/>
          <p:nvPr/>
        </p:nvGrpSpPr>
        <p:grpSpPr>
          <a:xfrm>
            <a:off x="1739873" y="3214068"/>
            <a:ext cx="8649673" cy="3325464"/>
            <a:chOff x="0" y="0"/>
            <a:chExt cx="8649672" cy="3325463"/>
          </a:xfrm>
        </p:grpSpPr>
        <p:grpSp>
          <p:nvGrpSpPr>
            <p:cNvPr id="629" name="Group 888"/>
            <p:cNvGrpSpPr/>
            <p:nvPr/>
          </p:nvGrpSpPr>
          <p:grpSpPr>
            <a:xfrm>
              <a:off x="3462122" y="0"/>
              <a:ext cx="2030905" cy="563246"/>
              <a:chOff x="0" y="0"/>
              <a:chExt cx="2030904" cy="563245"/>
            </a:xfrm>
          </p:grpSpPr>
          <p:sp>
            <p:nvSpPr>
              <p:cNvPr id="625" name="Shape 884"/>
              <p:cNvSpPr/>
              <p:nvPr/>
            </p:nvSpPr>
            <p:spPr>
              <a:xfrm>
                <a:off x="0" y="0"/>
                <a:ext cx="2030905" cy="563246"/>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628" name="Group 887"/>
              <p:cNvGrpSpPr/>
              <p:nvPr/>
            </p:nvGrpSpPr>
            <p:grpSpPr>
              <a:xfrm>
                <a:off x="25690" y="31568"/>
                <a:ext cx="1978174" cy="503433"/>
                <a:chOff x="0" y="0"/>
                <a:chExt cx="1978173" cy="503432"/>
              </a:xfrm>
            </p:grpSpPr>
            <p:sp>
              <p:nvSpPr>
                <p:cNvPr id="626" name="Shape 885"/>
                <p:cNvSpPr/>
                <p:nvPr/>
              </p:nvSpPr>
              <p:spPr>
                <a:xfrm>
                  <a:off x="0" y="0"/>
                  <a:ext cx="1978174" cy="503433"/>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27" name="Shape 886"/>
                <p:cNvSpPr txBox="1"/>
                <p:nvPr/>
              </p:nvSpPr>
              <p:spPr>
                <a:xfrm>
                  <a:off x="301719" y="26535"/>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信噪比调理</a:t>
                  </a:r>
                </a:p>
              </p:txBody>
            </p:sp>
          </p:grpSp>
        </p:grpSp>
        <p:grpSp>
          <p:nvGrpSpPr>
            <p:cNvPr id="632" name="Group 891"/>
            <p:cNvGrpSpPr/>
            <p:nvPr/>
          </p:nvGrpSpPr>
          <p:grpSpPr>
            <a:xfrm>
              <a:off x="1000677" y="1163725"/>
              <a:ext cx="3104666" cy="447039"/>
              <a:chOff x="0" y="0"/>
              <a:chExt cx="3104664" cy="447038"/>
            </a:xfrm>
          </p:grpSpPr>
          <p:sp>
            <p:nvSpPr>
              <p:cNvPr id="630" name="Shape 889"/>
              <p:cNvSpPr/>
              <p:nvPr/>
            </p:nvSpPr>
            <p:spPr>
              <a:xfrm>
                <a:off x="0" y="20949"/>
                <a:ext cx="3104665"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31" name="Shape 890"/>
              <p:cNvSpPr txBox="1"/>
              <p:nvPr/>
            </p:nvSpPr>
            <p:spPr>
              <a:xfrm>
                <a:off x="738261" y="-1"/>
                <a:ext cx="1628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选频作用分类</a:t>
                </a:r>
              </a:p>
            </p:txBody>
          </p:sp>
        </p:grpSp>
        <p:grpSp>
          <p:nvGrpSpPr>
            <p:cNvPr id="635" name="Group 894"/>
            <p:cNvGrpSpPr/>
            <p:nvPr/>
          </p:nvGrpSpPr>
          <p:grpSpPr>
            <a:xfrm>
              <a:off x="4795504" y="1163725"/>
              <a:ext cx="3104666" cy="447039"/>
              <a:chOff x="0" y="0"/>
              <a:chExt cx="3104664" cy="447038"/>
            </a:xfrm>
          </p:grpSpPr>
          <p:sp>
            <p:nvSpPr>
              <p:cNvPr id="633" name="Shape 892"/>
              <p:cNvSpPr/>
              <p:nvPr/>
            </p:nvSpPr>
            <p:spPr>
              <a:xfrm>
                <a:off x="0" y="20949"/>
                <a:ext cx="3104665"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34" name="Shape 893"/>
              <p:cNvSpPr txBox="1"/>
              <p:nvPr/>
            </p:nvSpPr>
            <p:spPr>
              <a:xfrm>
                <a:off x="230261" y="-1"/>
                <a:ext cx="264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最佳逼近特性标准分类</a:t>
                </a:r>
              </a:p>
            </p:txBody>
          </p:sp>
        </p:grpSp>
        <p:sp>
          <p:nvSpPr>
            <p:cNvPr id="636" name="Shape 925"/>
            <p:cNvSpPr/>
            <p:nvPr/>
          </p:nvSpPr>
          <p:spPr>
            <a:xfrm>
              <a:off x="2551856" y="561999"/>
              <a:ext cx="1925321" cy="6096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025"/>
                  </a:lnTo>
                  <a:lnTo>
                    <a:pt x="0" y="11025"/>
                  </a:lnTo>
                  <a:lnTo>
                    <a:pt x="0" y="21600"/>
                  </a:lnTo>
                </a:path>
              </a:pathLst>
            </a:cu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b="0">
                  <a:latin typeface="Arial"/>
                  <a:ea typeface="Arial"/>
                  <a:cs typeface="Arial"/>
                  <a:sym typeface="Arial"/>
                </a:defRPr>
              </a:pPr>
              <a:endParaRPr/>
            </a:p>
          </p:txBody>
        </p:sp>
        <p:sp>
          <p:nvSpPr>
            <p:cNvPr id="637" name="Shape 926"/>
            <p:cNvSpPr/>
            <p:nvPr/>
          </p:nvSpPr>
          <p:spPr>
            <a:xfrm>
              <a:off x="4477175" y="561999"/>
              <a:ext cx="1869442" cy="609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1025"/>
                  </a:lnTo>
                  <a:lnTo>
                    <a:pt x="21600" y="11025"/>
                  </a:lnTo>
                  <a:lnTo>
                    <a:pt x="21600" y="21600"/>
                  </a:lnTo>
                </a:path>
              </a:pathLst>
            </a:cu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b="0">
                  <a:latin typeface="Arial"/>
                  <a:ea typeface="Arial"/>
                  <a:cs typeface="Arial"/>
                  <a:sym typeface="Arial"/>
                </a:defRPr>
              </a:pPr>
              <a:endParaRPr/>
            </a:p>
          </p:txBody>
        </p:sp>
        <p:grpSp>
          <p:nvGrpSpPr>
            <p:cNvPr id="640" name="Group 899"/>
            <p:cNvGrpSpPr/>
            <p:nvPr/>
          </p:nvGrpSpPr>
          <p:grpSpPr>
            <a:xfrm>
              <a:off x="0" y="2211387"/>
              <a:ext cx="1551275" cy="447039"/>
              <a:chOff x="0" y="0"/>
              <a:chExt cx="1551274" cy="447038"/>
            </a:xfrm>
          </p:grpSpPr>
          <p:sp>
            <p:nvSpPr>
              <p:cNvPr id="638" name="Shape 897"/>
              <p:cNvSpPr/>
              <p:nvPr/>
            </p:nvSpPr>
            <p:spPr>
              <a:xfrm>
                <a:off x="0" y="20949"/>
                <a:ext cx="1551275"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39" name="Shape 898"/>
              <p:cNvSpPr txBox="1"/>
              <p:nvPr/>
            </p:nvSpPr>
            <p:spPr>
              <a:xfrm>
                <a:off x="88565"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低通滤波器</a:t>
                </a:r>
              </a:p>
            </p:txBody>
          </p:sp>
        </p:grpSp>
        <p:grpSp>
          <p:nvGrpSpPr>
            <p:cNvPr id="643" name="Group 902"/>
            <p:cNvGrpSpPr/>
            <p:nvPr/>
          </p:nvGrpSpPr>
          <p:grpSpPr>
            <a:xfrm>
              <a:off x="963510" y="2878425"/>
              <a:ext cx="1706401" cy="447039"/>
              <a:chOff x="0" y="0"/>
              <a:chExt cx="1706399" cy="447038"/>
            </a:xfrm>
          </p:grpSpPr>
          <p:sp>
            <p:nvSpPr>
              <p:cNvPr id="641" name="Shape 900"/>
              <p:cNvSpPr/>
              <p:nvPr/>
            </p:nvSpPr>
            <p:spPr>
              <a:xfrm>
                <a:off x="0" y="20949"/>
                <a:ext cx="1706400"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42" name="Shape 901"/>
              <p:cNvSpPr txBox="1"/>
              <p:nvPr/>
            </p:nvSpPr>
            <p:spPr>
              <a:xfrm>
                <a:off x="166128"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带通滤波器</a:t>
                </a:r>
              </a:p>
            </p:txBody>
          </p:sp>
        </p:grpSp>
        <p:grpSp>
          <p:nvGrpSpPr>
            <p:cNvPr id="646" name="Group 905"/>
            <p:cNvGrpSpPr/>
            <p:nvPr/>
          </p:nvGrpSpPr>
          <p:grpSpPr>
            <a:xfrm>
              <a:off x="2128945" y="2211387"/>
              <a:ext cx="1551274" cy="447039"/>
              <a:chOff x="0" y="0"/>
              <a:chExt cx="1551273" cy="447038"/>
            </a:xfrm>
          </p:grpSpPr>
          <p:sp>
            <p:nvSpPr>
              <p:cNvPr id="644" name="Shape 903"/>
              <p:cNvSpPr/>
              <p:nvPr/>
            </p:nvSpPr>
            <p:spPr>
              <a:xfrm>
                <a:off x="0" y="20949"/>
                <a:ext cx="1551274"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45" name="Shape 904"/>
              <p:cNvSpPr txBox="1"/>
              <p:nvPr/>
            </p:nvSpPr>
            <p:spPr>
              <a:xfrm>
                <a:off x="88565"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高通滤波器</a:t>
                </a:r>
              </a:p>
            </p:txBody>
          </p:sp>
        </p:grpSp>
        <p:grpSp>
          <p:nvGrpSpPr>
            <p:cNvPr id="649" name="Group 908"/>
            <p:cNvGrpSpPr/>
            <p:nvPr/>
          </p:nvGrpSpPr>
          <p:grpSpPr>
            <a:xfrm>
              <a:off x="3137869" y="2878425"/>
              <a:ext cx="1551274" cy="447039"/>
              <a:chOff x="0" y="0"/>
              <a:chExt cx="1551273" cy="447038"/>
            </a:xfrm>
          </p:grpSpPr>
          <p:sp>
            <p:nvSpPr>
              <p:cNvPr id="647" name="Shape 906"/>
              <p:cNvSpPr/>
              <p:nvPr/>
            </p:nvSpPr>
            <p:spPr>
              <a:xfrm>
                <a:off x="0" y="20949"/>
                <a:ext cx="1551274"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48" name="Shape 907"/>
              <p:cNvSpPr txBox="1"/>
              <p:nvPr/>
            </p:nvSpPr>
            <p:spPr>
              <a:xfrm>
                <a:off x="88565"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带阻滤波器</a:t>
                </a:r>
              </a:p>
            </p:txBody>
          </p:sp>
        </p:grpSp>
        <p:sp>
          <p:nvSpPr>
            <p:cNvPr id="650" name="Shape 909"/>
            <p:cNvSpPr/>
            <p:nvPr/>
          </p:nvSpPr>
          <p:spPr>
            <a:xfrm flipH="1">
              <a:off x="1293138" y="1589811"/>
              <a:ext cx="2" cy="642528"/>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51" name="Shape 910"/>
            <p:cNvSpPr/>
            <p:nvPr/>
          </p:nvSpPr>
          <p:spPr>
            <a:xfrm>
              <a:off x="2882406" y="1589811"/>
              <a:ext cx="2" cy="642528"/>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52" name="Shape 911"/>
            <p:cNvSpPr/>
            <p:nvPr/>
          </p:nvSpPr>
          <p:spPr>
            <a:xfrm flipV="1">
              <a:off x="1804757" y="1589811"/>
              <a:ext cx="2" cy="1292489"/>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53" name="Shape 912"/>
            <p:cNvSpPr/>
            <p:nvPr/>
          </p:nvSpPr>
          <p:spPr>
            <a:xfrm>
              <a:off x="3870253" y="1589812"/>
              <a:ext cx="2" cy="129249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grpSp>
          <p:nvGrpSpPr>
            <p:cNvPr id="656" name="Group 915"/>
            <p:cNvGrpSpPr/>
            <p:nvPr/>
          </p:nvGrpSpPr>
          <p:grpSpPr>
            <a:xfrm>
              <a:off x="4340689" y="2211387"/>
              <a:ext cx="1960070" cy="447039"/>
              <a:chOff x="0" y="0"/>
              <a:chExt cx="1960068" cy="447038"/>
            </a:xfrm>
          </p:grpSpPr>
          <p:sp>
            <p:nvSpPr>
              <p:cNvPr id="654" name="Shape 913"/>
              <p:cNvSpPr/>
              <p:nvPr/>
            </p:nvSpPr>
            <p:spPr>
              <a:xfrm>
                <a:off x="0" y="20949"/>
                <a:ext cx="1960069"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55" name="Shape 914"/>
              <p:cNvSpPr txBox="1"/>
              <p:nvPr/>
            </p:nvSpPr>
            <p:spPr>
              <a:xfrm>
                <a:off x="38962"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巴特沃斯滤波器</a:t>
                </a:r>
              </a:p>
            </p:txBody>
          </p:sp>
        </p:grpSp>
        <p:grpSp>
          <p:nvGrpSpPr>
            <p:cNvPr id="659" name="Group 918"/>
            <p:cNvGrpSpPr/>
            <p:nvPr/>
          </p:nvGrpSpPr>
          <p:grpSpPr>
            <a:xfrm>
              <a:off x="5493024" y="2855488"/>
              <a:ext cx="1960070" cy="447039"/>
              <a:chOff x="0" y="0"/>
              <a:chExt cx="1960068" cy="447038"/>
            </a:xfrm>
          </p:grpSpPr>
          <p:sp>
            <p:nvSpPr>
              <p:cNvPr id="657" name="Shape 916"/>
              <p:cNvSpPr/>
              <p:nvPr/>
            </p:nvSpPr>
            <p:spPr>
              <a:xfrm>
                <a:off x="0" y="20949"/>
                <a:ext cx="1960069"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58" name="Shape 917"/>
              <p:cNvSpPr txBox="1"/>
              <p:nvPr/>
            </p:nvSpPr>
            <p:spPr>
              <a:xfrm>
                <a:off x="165963" y="-1"/>
                <a:ext cx="1628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rPr dirty="0" err="1"/>
                  <a:t>贝塞尔滤波器</a:t>
                </a:r>
                <a:endParaRPr dirty="0"/>
              </a:p>
            </p:txBody>
          </p:sp>
        </p:grpSp>
        <p:grpSp>
          <p:nvGrpSpPr>
            <p:cNvPr id="662" name="Group 921"/>
            <p:cNvGrpSpPr/>
            <p:nvPr/>
          </p:nvGrpSpPr>
          <p:grpSpPr>
            <a:xfrm>
              <a:off x="6689603" y="2212578"/>
              <a:ext cx="1960070" cy="447039"/>
              <a:chOff x="0" y="0"/>
              <a:chExt cx="1960068" cy="447038"/>
            </a:xfrm>
          </p:grpSpPr>
          <p:sp>
            <p:nvSpPr>
              <p:cNvPr id="660" name="Shape 919"/>
              <p:cNvSpPr/>
              <p:nvPr/>
            </p:nvSpPr>
            <p:spPr>
              <a:xfrm>
                <a:off x="0" y="20949"/>
                <a:ext cx="1960069"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661" name="Shape 920"/>
              <p:cNvSpPr txBox="1"/>
              <p:nvPr/>
            </p:nvSpPr>
            <p:spPr>
              <a:xfrm>
                <a:off x="38962"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切比雪夫滤波器</a:t>
                </a:r>
              </a:p>
            </p:txBody>
          </p:sp>
        </p:grpSp>
        <p:sp>
          <p:nvSpPr>
            <p:cNvPr id="663" name="Shape 922"/>
            <p:cNvSpPr/>
            <p:nvPr/>
          </p:nvSpPr>
          <p:spPr>
            <a:xfrm>
              <a:off x="5493023" y="1589811"/>
              <a:ext cx="2" cy="626641"/>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64" name="Shape 923"/>
            <p:cNvSpPr/>
            <p:nvPr/>
          </p:nvSpPr>
          <p:spPr>
            <a:xfrm flipH="1">
              <a:off x="6473058" y="1605698"/>
              <a:ext cx="6264" cy="1270742"/>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665" name="Shape 924"/>
            <p:cNvSpPr/>
            <p:nvPr/>
          </p:nvSpPr>
          <p:spPr>
            <a:xfrm>
              <a:off x="7453092" y="1605698"/>
              <a:ext cx="2" cy="626641"/>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grpSp>
      <p:sp>
        <p:nvSpPr>
          <p:cNvPr id="667" name="信号调理"/>
          <p:cNvSpPr>
            <a:spLocks noGrp="1"/>
          </p:cNvSpPr>
          <p:nvPr>
            <p:ph type="title"/>
          </p:nvPr>
        </p:nvSpPr>
        <p:spPr>
          <a:prstGeom prst="rect">
            <a:avLst/>
          </a:prstGeom>
        </p:spPr>
        <p:txBody>
          <a:bodyPr/>
          <a:lstStyle/>
          <a:p>
            <a:r>
              <a:t>信号调理</a:t>
            </a:r>
          </a:p>
        </p:txBody>
      </p:sp>
      <p:pic>
        <p:nvPicPr>
          <p:cNvPr id="668" name="图像" descr="图像"/>
          <p:cNvPicPr>
            <a:picLocks noChangeAspect="1"/>
          </p:cNvPicPr>
          <p:nvPr/>
        </p:nvPicPr>
        <p:blipFill>
          <a:blip r:embed="rId3">
            <a:extLst/>
          </a:blip>
          <a:stretch>
            <a:fillRect/>
          </a:stretch>
        </p:blipFill>
        <p:spPr>
          <a:xfrm>
            <a:off x="696820" y="6759531"/>
            <a:ext cx="4469027" cy="2274113"/>
          </a:xfrm>
          <a:prstGeom prst="rect">
            <a:avLst/>
          </a:prstGeom>
          <a:ln w="12700">
            <a:miter lim="400000"/>
          </a:ln>
        </p:spPr>
      </p:pic>
      <p:sp>
        <p:nvSpPr>
          <p:cNvPr id="669" name="截止频率"/>
          <p:cNvSpPr txBox="1"/>
          <p:nvPr/>
        </p:nvSpPr>
        <p:spPr>
          <a:xfrm>
            <a:off x="2348688" y="9061438"/>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截止频率</a:t>
            </a:r>
          </a:p>
        </p:txBody>
      </p:sp>
      <p:pic>
        <p:nvPicPr>
          <p:cNvPr id="670" name="图像" descr="图像"/>
          <p:cNvPicPr>
            <a:picLocks noChangeAspect="1"/>
          </p:cNvPicPr>
          <p:nvPr/>
        </p:nvPicPr>
        <p:blipFill>
          <a:blip r:embed="rId4">
            <a:extLst/>
          </a:blip>
          <a:stretch>
            <a:fillRect/>
          </a:stretch>
        </p:blipFill>
        <p:spPr>
          <a:xfrm>
            <a:off x="3740058" y="8853669"/>
            <a:ext cx="730699" cy="563247"/>
          </a:xfrm>
          <a:prstGeom prst="rect">
            <a:avLst/>
          </a:prstGeom>
          <a:ln w="12700">
            <a:miter lim="400000"/>
          </a:ln>
        </p:spPr>
      </p:pic>
      <p:sp>
        <p:nvSpPr>
          <p:cNvPr id="671" name="数字滤波"/>
          <p:cNvSpPr txBox="1"/>
          <p:nvPr/>
        </p:nvSpPr>
        <p:spPr>
          <a:xfrm>
            <a:off x="7546182" y="744597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数字滤波</a:t>
            </a:r>
            <a:endParaRPr dirty="0"/>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信号调理"/>
          <p:cNvSpPr>
            <a:spLocks noGrp="1"/>
          </p:cNvSpPr>
          <p:nvPr>
            <p:ph type="title"/>
          </p:nvPr>
        </p:nvSpPr>
        <p:spPr>
          <a:prstGeom prst="rect">
            <a:avLst/>
          </a:prstGeom>
        </p:spPr>
        <p:txBody>
          <a:bodyPr/>
          <a:lstStyle/>
          <a:p>
            <a:r>
              <a:rPr dirty="0" err="1"/>
              <a:t>信号调理</a:t>
            </a:r>
            <a:endParaRPr dirty="0"/>
          </a:p>
        </p:txBody>
      </p:sp>
      <p:pic>
        <p:nvPicPr>
          <p:cNvPr id="676" name="图像" descr="图像"/>
          <p:cNvPicPr>
            <a:picLocks noChangeAspect="1"/>
          </p:cNvPicPr>
          <p:nvPr/>
        </p:nvPicPr>
        <p:blipFill>
          <a:blip r:embed="rId2">
            <a:extLst/>
          </a:blip>
          <a:stretch>
            <a:fillRect/>
          </a:stretch>
        </p:blipFill>
        <p:spPr>
          <a:xfrm>
            <a:off x="3342653" y="1684067"/>
            <a:ext cx="6565901" cy="4813301"/>
          </a:xfrm>
          <a:prstGeom prst="rect">
            <a:avLst/>
          </a:prstGeom>
          <a:ln w="12700">
            <a:miter lim="400000"/>
          </a:ln>
        </p:spPr>
      </p:pic>
      <p:sp>
        <p:nvSpPr>
          <p:cNvPr id="677" name="频率图"/>
          <p:cNvSpPr txBox="1"/>
          <p:nvPr/>
        </p:nvSpPr>
        <p:spPr>
          <a:xfrm>
            <a:off x="4485671" y="1270877"/>
            <a:ext cx="8763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defRPr sz="2000" b="0">
                <a:latin typeface="Helvetica Light"/>
                <a:ea typeface="Helvetica Light"/>
                <a:cs typeface="Helvetica Light"/>
                <a:sym typeface="Helvetica Light"/>
              </a:defRPr>
            </a:lvl1pPr>
          </a:lstStyle>
          <a:p>
            <a:r>
              <a:t>频率图</a:t>
            </a:r>
          </a:p>
        </p:txBody>
      </p:sp>
      <p:sp>
        <p:nvSpPr>
          <p:cNvPr id="678" name="相位图"/>
          <p:cNvSpPr txBox="1"/>
          <p:nvPr/>
        </p:nvSpPr>
        <p:spPr>
          <a:xfrm>
            <a:off x="7990361" y="1118476"/>
            <a:ext cx="946913"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defRPr sz="2000" b="0">
                <a:latin typeface="Helvetica"/>
                <a:ea typeface="Helvetica"/>
                <a:cs typeface="Helvetica"/>
                <a:sym typeface="Helvetica"/>
              </a:defRPr>
            </a:pPr>
            <a:r>
              <a:rPr dirty="0" err="1"/>
              <a:t>相位</a:t>
            </a:r>
            <a:r>
              <a:rPr dirty="0" err="1">
                <a:latin typeface="Helvetica Light"/>
                <a:ea typeface="Helvetica Light"/>
                <a:cs typeface="Helvetica Light"/>
                <a:sym typeface="Helvetica Light"/>
              </a:rPr>
              <a:t>图</a:t>
            </a:r>
            <a:endParaRPr dirty="0">
              <a:latin typeface="Helvetica Light"/>
              <a:ea typeface="Helvetica Light"/>
              <a:cs typeface="Helvetica Light"/>
              <a:sym typeface="Helvetica Light"/>
            </a:endParaRPr>
          </a:p>
        </p:txBody>
      </p:sp>
      <p:sp>
        <p:nvSpPr>
          <p:cNvPr id="679" name="巴特沃斯滤波器"/>
          <p:cNvSpPr txBox="1"/>
          <p:nvPr/>
        </p:nvSpPr>
        <p:spPr>
          <a:xfrm>
            <a:off x="748744" y="2039266"/>
            <a:ext cx="2147774" cy="482601"/>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200" b="0">
                <a:solidFill>
                  <a:srgbClr val="FFFFFF"/>
                </a:solidFill>
                <a:latin typeface="+mn-lt"/>
                <a:ea typeface="+mn-ea"/>
                <a:cs typeface="+mn-cs"/>
                <a:sym typeface="Helvetica Neue Medium"/>
              </a:defRPr>
            </a:pPr>
            <a:r>
              <a:t>巴特沃斯滤波器</a:t>
            </a:r>
            <a:r>
              <a:rPr>
                <a:solidFill>
                  <a:srgbClr val="0061A1"/>
                </a:solidFill>
              </a:rPr>
              <a:t> </a:t>
            </a:r>
          </a:p>
        </p:txBody>
      </p:sp>
      <p:sp>
        <p:nvSpPr>
          <p:cNvPr id="680" name="切比雪夫滤波器"/>
          <p:cNvSpPr txBox="1"/>
          <p:nvPr/>
        </p:nvSpPr>
        <p:spPr>
          <a:xfrm>
            <a:off x="748744" y="3798951"/>
            <a:ext cx="2147774" cy="482601"/>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rgbClr val="FFFFFF"/>
                </a:solidFill>
                <a:latin typeface="+mn-lt"/>
                <a:ea typeface="+mn-ea"/>
                <a:cs typeface="+mn-cs"/>
                <a:sym typeface="Helvetica Neue Medium"/>
              </a:defRPr>
            </a:lvl1pPr>
          </a:lstStyle>
          <a:p>
            <a:r>
              <a:t>切比雪夫滤波器 </a:t>
            </a:r>
          </a:p>
        </p:txBody>
      </p:sp>
      <p:sp>
        <p:nvSpPr>
          <p:cNvPr id="681" name="贝塞尔滤波器"/>
          <p:cNvSpPr txBox="1"/>
          <p:nvPr/>
        </p:nvSpPr>
        <p:spPr>
          <a:xfrm>
            <a:off x="748744" y="5460860"/>
            <a:ext cx="2147774" cy="482601"/>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200" b="0">
                <a:solidFill>
                  <a:srgbClr val="FFFFFF"/>
                </a:solidFill>
                <a:latin typeface="+mn-lt"/>
                <a:ea typeface="+mn-ea"/>
                <a:cs typeface="+mn-cs"/>
                <a:sym typeface="Helvetica Neue Medium"/>
              </a:defRPr>
            </a:lvl1pPr>
          </a:lstStyle>
          <a:p>
            <a:r>
              <a:t>贝塞尔滤波器 </a:t>
            </a:r>
          </a:p>
        </p:txBody>
      </p:sp>
      <p:sp>
        <p:nvSpPr>
          <p:cNvPr id="2" name="矩形 1"/>
          <p:cNvSpPr/>
          <p:nvPr/>
        </p:nvSpPr>
        <p:spPr>
          <a:xfrm>
            <a:off x="748744" y="6620290"/>
            <a:ext cx="10392228" cy="2308324"/>
          </a:xfrm>
          <a:prstGeom prst="rect">
            <a:avLst/>
          </a:prstGeom>
        </p:spPr>
        <p:txBody>
          <a:bodyPr wrap="square">
            <a:spAutoFit/>
          </a:bodyPr>
          <a:lstStyle/>
          <a:p>
            <a:pPr algn="just">
              <a:lnSpc>
                <a:spcPct val="200000"/>
              </a:lnSpc>
            </a:pPr>
            <a:r>
              <a:rPr lang="zh-CN" altLang="en-US" dirty="0"/>
              <a:t>巴特沃茨具有较平坦的</a:t>
            </a:r>
            <a:r>
              <a:rPr lang="zh-CN" altLang="en-US" dirty="0" smtClean="0"/>
              <a:t>通带；</a:t>
            </a:r>
            <a:endParaRPr lang="zh-CN" altLang="en-US" dirty="0"/>
          </a:p>
          <a:p>
            <a:pPr algn="just">
              <a:lnSpc>
                <a:spcPct val="200000"/>
              </a:lnSpc>
            </a:pPr>
            <a:r>
              <a:rPr lang="zh-CN" altLang="en-US" dirty="0"/>
              <a:t>切比雪夫具有较陡峭的过渡带，实现</a:t>
            </a:r>
            <a:r>
              <a:rPr lang="zh-CN" altLang="en-US" dirty="0" smtClean="0"/>
              <a:t>快速；</a:t>
            </a:r>
            <a:endParaRPr lang="zh-CN" altLang="en-US" dirty="0"/>
          </a:p>
          <a:p>
            <a:pPr algn="just">
              <a:lnSpc>
                <a:spcPct val="200000"/>
              </a:lnSpc>
            </a:pPr>
            <a:r>
              <a:rPr lang="zh-CN" altLang="en-US" dirty="0"/>
              <a:t>贝塞尔通带等纹波，阻带下降</a:t>
            </a:r>
            <a:r>
              <a:rPr lang="zh-CN" altLang="en-US" dirty="0" smtClean="0"/>
              <a:t>慢。</a:t>
            </a:r>
            <a:endParaRPr lang="zh-CN" altLang="en-US"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Rectangle 5"/>
          <p:cNvSpPr txBox="1"/>
          <p:nvPr/>
        </p:nvSpPr>
        <p:spPr>
          <a:xfrm>
            <a:off x="1820948" y="2162305"/>
            <a:ext cx="8229601" cy="22578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410749">
              <a:spcBef>
                <a:spcPts val="2900"/>
              </a:spcBef>
              <a:defRPr sz="3000" b="0">
                <a:solidFill>
                  <a:srgbClr val="024C90"/>
                </a:solidFill>
                <a:latin typeface="华文中宋"/>
                <a:ea typeface="华文中宋"/>
                <a:cs typeface="华文中宋"/>
                <a:sym typeface="华文中宋"/>
              </a:defRPr>
            </a:pPr>
            <a:r>
              <a:t>对信号调理电路的一般要求</a:t>
            </a:r>
            <a:endParaRPr sz="2500">
              <a:latin typeface="Helvetica Light"/>
              <a:ea typeface="Helvetica Light"/>
              <a:cs typeface="Helvetica Light"/>
              <a:sym typeface="Helvetica Light"/>
            </a:endParaRPr>
          </a:p>
          <a:p>
            <a:pPr marL="625055" lvl="1" indent="-312526" algn="l" defTabSz="410749">
              <a:lnSpc>
                <a:spcPct val="150000"/>
              </a:lnSpc>
              <a:spcBef>
                <a:spcPts val="2300"/>
              </a:spcBef>
              <a:buSzPct val="75000"/>
              <a:buChar char="➢"/>
              <a:defRPr>
                <a:solidFill>
                  <a:srgbClr val="FF0000"/>
                </a:solidFill>
                <a:latin typeface="华文中宋"/>
                <a:ea typeface="华文中宋"/>
                <a:cs typeface="华文中宋"/>
                <a:sym typeface="华文中宋"/>
              </a:defRPr>
            </a:pPr>
            <a:r>
              <a:t>能准确转化、稳定放大、可靠地传输信号</a:t>
            </a:r>
            <a:endParaRPr sz="2500" b="0">
              <a:latin typeface="Helvetica Light"/>
              <a:ea typeface="Helvetica Light"/>
              <a:cs typeface="Helvetica Light"/>
              <a:sym typeface="Helvetica Light"/>
            </a:endParaRPr>
          </a:p>
          <a:p>
            <a:pPr marL="625055" lvl="1" indent="-312526" algn="l" defTabSz="410749">
              <a:lnSpc>
                <a:spcPct val="150000"/>
              </a:lnSpc>
              <a:spcBef>
                <a:spcPts val="2300"/>
              </a:spcBef>
              <a:buSzPct val="75000"/>
              <a:buChar char="➢"/>
              <a:defRPr>
                <a:solidFill>
                  <a:srgbClr val="FF0000"/>
                </a:solidFill>
                <a:latin typeface="华文中宋"/>
                <a:ea typeface="华文中宋"/>
                <a:cs typeface="华文中宋"/>
                <a:sym typeface="华文中宋"/>
              </a:defRPr>
            </a:pPr>
            <a:r>
              <a:t>信噪比高，抗干扰性能要好</a:t>
            </a:r>
          </a:p>
        </p:txBody>
      </p:sp>
      <p:sp>
        <p:nvSpPr>
          <p:cNvPr id="684" name="信号调理"/>
          <p:cNvSpPr/>
          <p:nvPr/>
        </p:nvSpPr>
        <p:spPr>
          <a:xfrm>
            <a:off x="0" y="197203"/>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信号调理</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683">
                                            <p:bg/>
                                          </p:spTgt>
                                        </p:tgtEl>
                                        <p:attrNameLst>
                                          <p:attrName>style.visibility</p:attrName>
                                        </p:attrNameLst>
                                      </p:cBhvr>
                                      <p:to>
                                        <p:strVal val="visible"/>
                                      </p:to>
                                    </p:set>
                                    <p:animEffect transition="in" filter="wipe(left)">
                                      <p:cBhvr>
                                        <p:cTn id="7" dur="500"/>
                                        <p:tgtEl>
                                          <p:spTgt spid="683">
                                            <p:bg/>
                                          </p:spTgt>
                                        </p:tgtEl>
                                      </p:cBhvr>
                                    </p:animEffect>
                                  </p:childTnLst>
                                </p:cTn>
                              </p:par>
                              <p:par>
                                <p:cTn id="8" presetID="22" presetClass="entr" presetSubtype="8" fill="hold" grpId="1" nodeType="withEffect">
                                  <p:stCondLst>
                                    <p:cond delay="0"/>
                                  </p:stCondLst>
                                  <p:iterate>
                                    <p:tmAbs val="0"/>
                                  </p:iterate>
                                  <p:childTnLst>
                                    <p:set>
                                      <p:cBhvr>
                                        <p:cTn id="9" fill="hold"/>
                                        <p:tgtEl>
                                          <p:spTgt spid="683">
                                            <p:txEl>
                                              <p:pRg st="0" end="0"/>
                                            </p:txEl>
                                          </p:spTgt>
                                        </p:tgtEl>
                                        <p:attrNameLst>
                                          <p:attrName>style.visibility</p:attrName>
                                        </p:attrNameLst>
                                      </p:cBhvr>
                                      <p:to>
                                        <p:strVal val="visible"/>
                                      </p:to>
                                    </p:set>
                                    <p:animEffect transition="in" filter="wipe(left)">
                                      <p:cBhvr>
                                        <p:cTn id="10" dur="500"/>
                                        <p:tgtEl>
                                          <p:spTgt spid="683">
                                            <p:txEl>
                                              <p:pRg st="0" end="0"/>
                                            </p:txEl>
                                          </p:spTgt>
                                        </p:tgtEl>
                                      </p:cBhvr>
                                    </p:animEffect>
                                  </p:childTnLst>
                                </p:cTn>
                              </p:par>
                            </p:childTnLst>
                          </p:cTn>
                        </p:par>
                        <p:par>
                          <p:cTn id="11" fill="hold">
                            <p:stCondLst>
                              <p:cond delay="500"/>
                            </p:stCondLst>
                            <p:childTnLst>
                              <p:par>
                                <p:cTn id="12" presetID="22" presetClass="entr" presetSubtype="8" fill="hold" grpId="1" nodeType="afterEffect">
                                  <p:stCondLst>
                                    <p:cond delay="0"/>
                                  </p:stCondLst>
                                  <p:iterate>
                                    <p:tmAbs val="0"/>
                                  </p:iterate>
                                  <p:childTnLst>
                                    <p:set>
                                      <p:cBhvr>
                                        <p:cTn id="13" fill="hold"/>
                                        <p:tgtEl>
                                          <p:spTgt spid="683">
                                            <p:txEl>
                                              <p:pRg st="1" end="1"/>
                                            </p:txEl>
                                          </p:spTgt>
                                        </p:tgtEl>
                                        <p:attrNameLst>
                                          <p:attrName>style.visibility</p:attrName>
                                        </p:attrNameLst>
                                      </p:cBhvr>
                                      <p:to>
                                        <p:strVal val="visible"/>
                                      </p:to>
                                    </p:set>
                                    <p:animEffect transition="in" filter="wipe(left)">
                                      <p:cBhvr>
                                        <p:cTn id="14" dur="500"/>
                                        <p:tgtEl>
                                          <p:spTgt spid="683">
                                            <p:txEl>
                                              <p:pRg st="1" end="1"/>
                                            </p:txEl>
                                          </p:spTgt>
                                        </p:tgtEl>
                                      </p:cBhvr>
                                    </p:animEffect>
                                  </p:childTnLst>
                                </p:cTn>
                              </p:par>
                            </p:childTnLst>
                          </p:cTn>
                        </p:par>
                        <p:par>
                          <p:cTn id="15" fill="hold">
                            <p:stCondLst>
                              <p:cond delay="1000"/>
                            </p:stCondLst>
                            <p:childTnLst>
                              <p:par>
                                <p:cTn id="16" presetID="22" presetClass="entr" presetSubtype="8" fill="hold" grpId="1" nodeType="afterEffect">
                                  <p:stCondLst>
                                    <p:cond delay="0"/>
                                  </p:stCondLst>
                                  <p:iterate>
                                    <p:tmAbs val="0"/>
                                  </p:iterate>
                                  <p:childTnLst>
                                    <p:set>
                                      <p:cBhvr>
                                        <p:cTn id="17" fill="hold"/>
                                        <p:tgtEl>
                                          <p:spTgt spid="683">
                                            <p:txEl>
                                              <p:pRg st="2" end="2"/>
                                            </p:txEl>
                                          </p:spTgt>
                                        </p:tgtEl>
                                        <p:attrNameLst>
                                          <p:attrName>style.visibility</p:attrName>
                                        </p:attrNameLst>
                                      </p:cBhvr>
                                      <p:to>
                                        <p:strVal val="visible"/>
                                      </p:to>
                                    </p:set>
                                    <p:animEffect transition="in" filter="wipe(left)">
                                      <p:cBhvr>
                                        <p:cTn id="18" dur="500"/>
                                        <p:tgtEl>
                                          <p:spTgt spid="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687" name="Shape 277"/>
          <p:cNvSpPr/>
          <p:nvPr/>
        </p:nvSpPr>
        <p:spPr>
          <a:xfrm>
            <a:off x="3453994" y="2628002"/>
            <a:ext cx="1308101" cy="635001"/>
          </a:xfrm>
          <a:prstGeom prst="rect">
            <a:avLst/>
          </a:prstGeom>
          <a:solidFill>
            <a:schemeClr val="accent5">
              <a:hueOff val="-152896"/>
              <a:lumOff val="12368"/>
            </a:schemeClr>
          </a:solid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传感器</a:t>
            </a:r>
          </a:p>
        </p:txBody>
      </p:sp>
      <p:sp>
        <p:nvSpPr>
          <p:cNvPr id="688" name="Shape 277"/>
          <p:cNvSpPr/>
          <p:nvPr/>
        </p:nvSpPr>
        <p:spPr>
          <a:xfrm>
            <a:off x="5524057" y="2594910"/>
            <a:ext cx="1743117" cy="1143001"/>
          </a:xfrm>
          <a:prstGeom prst="rect">
            <a:avLst/>
          </a:prstGeom>
          <a:solidFill>
            <a:schemeClr val="accent5">
              <a:hueOff val="-152896"/>
              <a:lumOff val="12368"/>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689" name="Shape 277"/>
          <p:cNvSpPr/>
          <p:nvPr/>
        </p:nvSpPr>
        <p:spPr>
          <a:xfrm>
            <a:off x="8029137" y="2628002"/>
            <a:ext cx="1557623" cy="635001"/>
          </a:xfrm>
          <a:prstGeom prst="rect">
            <a:avLst/>
          </a:prstGeom>
          <a:solidFill>
            <a:schemeClr val="accent5">
              <a:hueOff val="-152896"/>
              <a:lumOff val="12368"/>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69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691"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稳压电源</a:t>
            </a:r>
          </a:p>
        </p:txBody>
      </p:sp>
      <p:sp>
        <p:nvSpPr>
          <p:cNvPr id="70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70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70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71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696" name="检测系统设计"/>
          <p:cNvSpPr txBox="1">
            <a:spLocks noGrp="1"/>
          </p:cNvSpPr>
          <p:nvPr>
            <p:ph type="title"/>
          </p:nvPr>
        </p:nvSpPr>
        <p:spPr>
          <a:prstGeom prst="rect">
            <a:avLst/>
          </a:prstGeom>
        </p:spPr>
        <p:txBody>
          <a:bodyPr/>
          <a:lstStyle/>
          <a:p>
            <a:r>
              <a:t>检测系统设计</a:t>
            </a:r>
          </a:p>
        </p:txBody>
      </p:sp>
      <p:sp>
        <p:nvSpPr>
          <p:cNvPr id="69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70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70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70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数据采集"/>
          <p:cNvSpPr>
            <a:spLocks noGrp="1"/>
          </p:cNvSpPr>
          <p:nvPr>
            <p:ph type="title"/>
          </p:nvPr>
        </p:nvSpPr>
        <p:spPr>
          <a:prstGeom prst="rect">
            <a:avLst/>
          </a:prstGeom>
        </p:spPr>
        <p:txBody>
          <a:bodyPr/>
          <a:lstStyle/>
          <a:p>
            <a:r>
              <a:t>数据采集</a:t>
            </a:r>
          </a:p>
        </p:txBody>
      </p:sp>
      <p:sp>
        <p:nvSpPr>
          <p:cNvPr id="713" name="Rectangle 28"/>
          <p:cNvSpPr txBox="1"/>
          <p:nvPr/>
        </p:nvSpPr>
        <p:spPr>
          <a:xfrm>
            <a:off x="1371437" y="1849971"/>
            <a:ext cx="11062499" cy="153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l">
              <a:spcBef>
                <a:spcPts val="4200"/>
              </a:spcBef>
              <a:defRPr sz="3200" b="0">
                <a:latin typeface="华文楷体"/>
                <a:ea typeface="华文楷体"/>
                <a:cs typeface="华文楷体"/>
                <a:sym typeface="华文楷体"/>
              </a:defRPr>
            </a:lvl1pPr>
          </a:lstStyle>
          <a:p>
            <a:r>
              <a:t>对信号调理后的连续模拟信号离散化并转换成与模拟信号电压幅度相对应的一系列数值信息，同时以一定的方式把这些转换数据及时传递给微处理器或依次自动存储。</a:t>
            </a:r>
          </a:p>
        </p:txBody>
      </p:sp>
      <p:sp>
        <p:nvSpPr>
          <p:cNvPr id="714" name="Rectangle 11"/>
          <p:cNvSpPr/>
          <p:nvPr/>
        </p:nvSpPr>
        <p:spPr>
          <a:xfrm>
            <a:off x="6852289" y="5323631"/>
            <a:ext cx="550198" cy="2413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15" name="Rectangle 13"/>
          <p:cNvSpPr/>
          <p:nvPr/>
        </p:nvSpPr>
        <p:spPr>
          <a:xfrm>
            <a:off x="9237537" y="5779783"/>
            <a:ext cx="561209" cy="14986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16" name="Straight Arrow Connector 32"/>
          <p:cNvSpPr/>
          <p:nvPr/>
        </p:nvSpPr>
        <p:spPr>
          <a:xfrm>
            <a:off x="6250358" y="6530131"/>
            <a:ext cx="601932" cy="1"/>
          </a:xfrm>
          <a:prstGeom prst="line">
            <a:avLst/>
          </a:prstGeom>
          <a:ln>
            <a:solidFill>
              <a:srgbClr val="000000"/>
            </a:solidFill>
            <a:tailEnd type="triangle"/>
          </a:ln>
        </p:spPr>
        <p:txBody>
          <a:bodyPr lIns="45719" rIns="45719"/>
          <a:lstStyle/>
          <a:p>
            <a:pPr algn="l" defTabSz="914400">
              <a:defRPr sz="1800">
                <a:latin typeface="Franklin Gothic Medium"/>
                <a:ea typeface="Franklin Gothic Medium"/>
                <a:cs typeface="Franklin Gothic Medium"/>
                <a:sym typeface="Franklin Gothic Medium"/>
              </a:defRPr>
            </a:pPr>
            <a:endParaRPr/>
          </a:p>
        </p:txBody>
      </p:sp>
      <p:cxnSp>
        <p:nvCxnSpPr>
          <p:cNvPr id="717" name="Straight Arrow Connector 35"/>
          <p:cNvCxnSpPr>
            <a:stCxn id="714" idx="0"/>
            <a:endCxn id="719" idx="0"/>
          </p:cNvCxnSpPr>
          <p:nvPr/>
        </p:nvCxnSpPr>
        <p:spPr>
          <a:xfrm>
            <a:off x="7127387" y="6530131"/>
            <a:ext cx="801074" cy="1"/>
          </a:xfrm>
          <a:prstGeom prst="straightConnector1">
            <a:avLst/>
          </a:prstGeom>
          <a:ln>
            <a:solidFill>
              <a:srgbClr val="000000"/>
            </a:solidFill>
            <a:tailEnd type="triangle"/>
          </a:ln>
        </p:spPr>
      </p:cxnSp>
      <p:cxnSp>
        <p:nvCxnSpPr>
          <p:cNvPr id="718" name="Straight Arrow Connector 38"/>
          <p:cNvCxnSpPr>
            <a:stCxn id="722" idx="0"/>
            <a:endCxn id="715" idx="0"/>
          </p:cNvCxnSpPr>
          <p:nvPr/>
        </p:nvCxnSpPr>
        <p:spPr>
          <a:xfrm flipV="1">
            <a:off x="8720548" y="6529083"/>
            <a:ext cx="797594" cy="1"/>
          </a:xfrm>
          <a:prstGeom prst="straightConnector1">
            <a:avLst/>
          </a:prstGeom>
          <a:ln>
            <a:solidFill>
              <a:srgbClr val="000000"/>
            </a:solidFill>
            <a:tailEnd type="triangle"/>
          </a:ln>
        </p:spPr>
      </p:cxnSp>
      <p:sp>
        <p:nvSpPr>
          <p:cNvPr id="719" name="Rectangle 11"/>
          <p:cNvSpPr/>
          <p:nvPr/>
        </p:nvSpPr>
        <p:spPr>
          <a:xfrm>
            <a:off x="7653361" y="5323631"/>
            <a:ext cx="550198" cy="2413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抗混滤波器</a:t>
            </a:r>
          </a:p>
        </p:txBody>
      </p:sp>
      <p:cxnSp>
        <p:nvCxnSpPr>
          <p:cNvPr id="720" name="Straight Arrow Connector 35"/>
          <p:cNvCxnSpPr>
            <a:stCxn id="719" idx="0"/>
            <a:endCxn id="722" idx="0"/>
          </p:cNvCxnSpPr>
          <p:nvPr/>
        </p:nvCxnSpPr>
        <p:spPr>
          <a:xfrm flipV="1">
            <a:off x="7928460" y="6529083"/>
            <a:ext cx="792089" cy="1049"/>
          </a:xfrm>
          <a:prstGeom prst="straightConnector1">
            <a:avLst/>
          </a:prstGeom>
          <a:ln>
            <a:solidFill>
              <a:srgbClr val="000000"/>
            </a:solidFill>
            <a:tailEnd type="triangle"/>
          </a:ln>
        </p:spPr>
      </p:cxnSp>
      <p:sp>
        <p:nvSpPr>
          <p:cNvPr id="721" name="Rectangle 11"/>
          <p:cNvSpPr/>
          <p:nvPr/>
        </p:nvSpPr>
        <p:spPr>
          <a:xfrm>
            <a:off x="6069185" y="5552230"/>
            <a:ext cx="550198" cy="19558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22" name="Rectangle 11"/>
          <p:cNvSpPr/>
          <p:nvPr/>
        </p:nvSpPr>
        <p:spPr>
          <a:xfrm>
            <a:off x="8445449" y="5322583"/>
            <a:ext cx="550198" cy="2413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23" name="Rectangle 2"/>
          <p:cNvSpPr/>
          <p:nvPr/>
        </p:nvSpPr>
        <p:spPr>
          <a:xfrm>
            <a:off x="2250743" y="4804392"/>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传感器</a:t>
            </a:r>
          </a:p>
        </p:txBody>
      </p:sp>
      <p:sp>
        <p:nvSpPr>
          <p:cNvPr id="724" name="Rectangle 3"/>
          <p:cNvSpPr/>
          <p:nvPr/>
        </p:nvSpPr>
        <p:spPr>
          <a:xfrm>
            <a:off x="3930902" y="4804392"/>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调理单元</a:t>
            </a:r>
          </a:p>
        </p:txBody>
      </p:sp>
      <p:sp>
        <p:nvSpPr>
          <p:cNvPr id="725" name="Rectangle 4"/>
          <p:cNvSpPr/>
          <p:nvPr/>
        </p:nvSpPr>
        <p:spPr>
          <a:xfrm>
            <a:off x="2250743" y="6238030"/>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传感器</a:t>
            </a:r>
          </a:p>
        </p:txBody>
      </p:sp>
      <p:sp>
        <p:nvSpPr>
          <p:cNvPr id="726" name="Rectangle 5"/>
          <p:cNvSpPr/>
          <p:nvPr/>
        </p:nvSpPr>
        <p:spPr>
          <a:xfrm>
            <a:off x="3930902" y="6238030"/>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调理单元</a:t>
            </a:r>
          </a:p>
        </p:txBody>
      </p:sp>
      <p:sp>
        <p:nvSpPr>
          <p:cNvPr id="727" name="Rectangle 6"/>
          <p:cNvSpPr/>
          <p:nvPr/>
        </p:nvSpPr>
        <p:spPr>
          <a:xfrm>
            <a:off x="2250743" y="7726039"/>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传感器</a:t>
            </a:r>
          </a:p>
        </p:txBody>
      </p:sp>
      <p:sp>
        <p:nvSpPr>
          <p:cNvPr id="728" name="Rectangle 7"/>
          <p:cNvSpPr/>
          <p:nvPr/>
        </p:nvSpPr>
        <p:spPr>
          <a:xfrm>
            <a:off x="3930902" y="7726039"/>
            <a:ext cx="1475356" cy="584201"/>
          </a:xfrm>
          <a:prstGeom prst="rect">
            <a:avLst/>
          </a:prstGeom>
          <a:solidFill>
            <a:srgbClr val="FFFFFF"/>
          </a:solidFill>
          <a:ln w="25400">
            <a:solidFill>
              <a:srgbClr val="4F81BD"/>
            </a:solidFill>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10749">
              <a:defRPr sz="2500" b="0">
                <a:latin typeface="Helvetica Light"/>
                <a:ea typeface="Helvetica Light"/>
                <a:cs typeface="Helvetica Light"/>
                <a:sym typeface="Helvetica Light"/>
              </a:defRPr>
            </a:lvl1pPr>
          </a:lstStyle>
          <a:p>
            <a:r>
              <a:t>调理单元</a:t>
            </a:r>
          </a:p>
        </p:txBody>
      </p:sp>
      <p:cxnSp>
        <p:nvCxnSpPr>
          <p:cNvPr id="729" name="Straight Arrow Connector 15"/>
          <p:cNvCxnSpPr>
            <a:stCxn id="723" idx="0"/>
            <a:endCxn id="724" idx="0"/>
          </p:cNvCxnSpPr>
          <p:nvPr/>
        </p:nvCxnSpPr>
        <p:spPr>
          <a:xfrm>
            <a:off x="2988420" y="5096492"/>
            <a:ext cx="1680160" cy="1"/>
          </a:xfrm>
          <a:prstGeom prst="straightConnector1">
            <a:avLst/>
          </a:prstGeom>
          <a:ln>
            <a:solidFill>
              <a:srgbClr val="000000"/>
            </a:solidFill>
            <a:tailEnd type="triangle"/>
          </a:ln>
        </p:spPr>
      </p:cxnSp>
      <p:cxnSp>
        <p:nvCxnSpPr>
          <p:cNvPr id="730" name="Straight Arrow Connector 17"/>
          <p:cNvCxnSpPr>
            <a:stCxn id="725" idx="0"/>
            <a:endCxn id="726" idx="0"/>
          </p:cNvCxnSpPr>
          <p:nvPr/>
        </p:nvCxnSpPr>
        <p:spPr>
          <a:xfrm>
            <a:off x="2988420" y="6530130"/>
            <a:ext cx="1680160" cy="1"/>
          </a:xfrm>
          <a:prstGeom prst="straightConnector1">
            <a:avLst/>
          </a:prstGeom>
          <a:ln>
            <a:solidFill>
              <a:srgbClr val="000000"/>
            </a:solidFill>
            <a:tailEnd type="triangle"/>
          </a:ln>
        </p:spPr>
      </p:cxnSp>
      <p:cxnSp>
        <p:nvCxnSpPr>
          <p:cNvPr id="731" name="Straight Arrow Connector 20"/>
          <p:cNvCxnSpPr>
            <a:stCxn id="727" idx="0"/>
            <a:endCxn id="728" idx="0"/>
          </p:cNvCxnSpPr>
          <p:nvPr/>
        </p:nvCxnSpPr>
        <p:spPr>
          <a:xfrm>
            <a:off x="2988420" y="8018139"/>
            <a:ext cx="1680160" cy="1"/>
          </a:xfrm>
          <a:prstGeom prst="straightConnector1">
            <a:avLst/>
          </a:prstGeom>
          <a:ln>
            <a:solidFill>
              <a:srgbClr val="000000"/>
            </a:solidFill>
            <a:tailEnd type="triangle"/>
          </a:ln>
        </p:spPr>
      </p:cxnSp>
      <p:cxnSp>
        <p:nvCxnSpPr>
          <p:cNvPr id="732" name="Straight Arrow Connector 23"/>
          <p:cNvCxnSpPr>
            <a:stCxn id="724" idx="0"/>
            <a:endCxn id="721" idx="0"/>
          </p:cNvCxnSpPr>
          <p:nvPr/>
        </p:nvCxnSpPr>
        <p:spPr>
          <a:xfrm>
            <a:off x="4668579" y="5096492"/>
            <a:ext cx="1675705" cy="1433639"/>
          </a:xfrm>
          <a:prstGeom prst="straightConnector1">
            <a:avLst/>
          </a:prstGeom>
          <a:ln>
            <a:solidFill>
              <a:srgbClr val="000000"/>
            </a:solidFill>
            <a:tailEnd type="triangle"/>
          </a:ln>
        </p:spPr>
      </p:cxnSp>
      <p:cxnSp>
        <p:nvCxnSpPr>
          <p:cNvPr id="733" name="Straight Arrow Connector 23"/>
          <p:cNvCxnSpPr>
            <a:stCxn id="726" idx="0"/>
            <a:endCxn id="721" idx="0"/>
          </p:cNvCxnSpPr>
          <p:nvPr/>
        </p:nvCxnSpPr>
        <p:spPr>
          <a:xfrm>
            <a:off x="4668579" y="6530130"/>
            <a:ext cx="1675705" cy="1"/>
          </a:xfrm>
          <a:prstGeom prst="straightConnector1">
            <a:avLst/>
          </a:prstGeom>
          <a:ln>
            <a:solidFill>
              <a:srgbClr val="000000"/>
            </a:solidFill>
            <a:tailEnd type="triangle"/>
          </a:ln>
        </p:spPr>
      </p:cxnSp>
      <p:cxnSp>
        <p:nvCxnSpPr>
          <p:cNvPr id="734" name="Straight Arrow Connector 23"/>
          <p:cNvCxnSpPr>
            <a:stCxn id="728" idx="0"/>
            <a:endCxn id="721" idx="0"/>
          </p:cNvCxnSpPr>
          <p:nvPr/>
        </p:nvCxnSpPr>
        <p:spPr>
          <a:xfrm flipV="1">
            <a:off x="4668579" y="6530130"/>
            <a:ext cx="1675705" cy="1488010"/>
          </a:xfrm>
          <a:prstGeom prst="straightConnector1">
            <a:avLst/>
          </a:prstGeom>
          <a:ln>
            <a:solidFill>
              <a:srgbClr val="000000"/>
            </a:solidFill>
            <a:tailEnd type="triangle"/>
          </a:ln>
        </p:spPr>
      </p:cxn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5" name="组合 2"/>
          <p:cNvGrpSpPr/>
          <p:nvPr/>
        </p:nvGrpSpPr>
        <p:grpSpPr>
          <a:xfrm>
            <a:off x="1320956" y="2183507"/>
            <a:ext cx="3921735" cy="2414049"/>
            <a:chOff x="0" y="0"/>
            <a:chExt cx="3921733" cy="2414047"/>
          </a:xfrm>
        </p:grpSpPr>
        <p:sp>
          <p:nvSpPr>
            <p:cNvPr id="736" name="Rectangle 11"/>
            <p:cNvSpPr/>
            <p:nvPr/>
          </p:nvSpPr>
          <p:spPr>
            <a:xfrm>
              <a:off x="975277" y="1047"/>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37" name="Rectangle 13"/>
            <p:cNvSpPr/>
            <p:nvPr/>
          </p:nvSpPr>
          <p:spPr>
            <a:xfrm>
              <a:off x="3360525" y="457199"/>
              <a:ext cx="561209"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38" name="Straight Arrow Connector 32"/>
            <p:cNvSpPr/>
            <p:nvPr/>
          </p:nvSpPr>
          <p:spPr>
            <a:xfrm>
              <a:off x="550196" y="1207547"/>
              <a:ext cx="425083"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39" name="Straight Arrow Connector 35"/>
            <p:cNvSpPr/>
            <p:nvPr/>
          </p:nvSpPr>
          <p:spPr>
            <a:xfrm>
              <a:off x="1525475" y="1207547"/>
              <a:ext cx="250876"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40" name="Straight Arrow Connector 38"/>
            <p:cNvSpPr/>
            <p:nvPr/>
          </p:nvSpPr>
          <p:spPr>
            <a:xfrm>
              <a:off x="3118635" y="1206500"/>
              <a:ext cx="241892"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41" name="Rectangle 11"/>
            <p:cNvSpPr/>
            <p:nvPr/>
          </p:nvSpPr>
          <p:spPr>
            <a:xfrm>
              <a:off x="1776350" y="1047"/>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抗混滤波器</a:t>
              </a:r>
            </a:p>
          </p:txBody>
        </p:sp>
        <p:sp>
          <p:nvSpPr>
            <p:cNvPr id="742" name="Straight Arrow Connector 35"/>
            <p:cNvSpPr/>
            <p:nvPr/>
          </p:nvSpPr>
          <p:spPr>
            <a:xfrm flipV="1">
              <a:off x="2326547" y="1206499"/>
              <a:ext cx="241892"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43" name="Rectangle 11"/>
            <p:cNvSpPr/>
            <p:nvPr/>
          </p:nvSpPr>
          <p:spPr>
            <a:xfrm>
              <a:off x="2568437"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44" name="Rectangle 8"/>
            <p:cNvSpPr/>
            <p:nvPr/>
          </p:nvSpPr>
          <p:spPr>
            <a:xfrm>
              <a:off x="0" y="229647"/>
              <a:ext cx="550197" cy="1955801"/>
            </a:xfrm>
            <a:prstGeom prst="rect">
              <a:avLst/>
            </a:prstGeom>
            <a:solidFill>
              <a:srgbClr val="4F81BD"/>
            </a:solidFill>
            <a:ln w="25400" cap="flat">
              <a:solidFill>
                <a:srgbClr val="3A5E8A"/>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多路开关</a:t>
              </a:r>
            </a:p>
          </p:txBody>
        </p:sp>
      </p:grpSp>
      <p:sp>
        <p:nvSpPr>
          <p:cNvPr id="746" name="Rectangle 5"/>
          <p:cNvSpPr txBox="1"/>
          <p:nvPr/>
        </p:nvSpPr>
        <p:spPr>
          <a:xfrm>
            <a:off x="1171451" y="5203837"/>
            <a:ext cx="8402637" cy="427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914400">
              <a:lnSpc>
                <a:spcPct val="140000"/>
              </a:lnSpc>
              <a:defRPr b="0" u="sng">
                <a:latin typeface="华文中宋"/>
                <a:ea typeface="华文中宋"/>
                <a:cs typeface="华文中宋"/>
                <a:sym typeface="华文中宋"/>
              </a:defRPr>
            </a:pPr>
            <a:r>
              <a:t>多路开关</a:t>
            </a:r>
            <a:r>
              <a:rPr u="none"/>
              <a:t>：模拟信号在传输路径中切换、导通和截止 </a:t>
            </a:r>
          </a:p>
        </p:txBody>
      </p:sp>
      <p:pic>
        <p:nvPicPr>
          <p:cNvPr id="747" name="Picture 2" descr="Picture 2"/>
          <p:cNvPicPr>
            <a:picLocks noChangeAspect="1"/>
          </p:cNvPicPr>
          <p:nvPr/>
        </p:nvPicPr>
        <p:blipFill>
          <a:blip r:embed="rId3">
            <a:extLst/>
          </a:blip>
          <a:stretch>
            <a:fillRect/>
          </a:stretch>
        </p:blipFill>
        <p:spPr>
          <a:xfrm>
            <a:off x="6114349" y="1824645"/>
            <a:ext cx="2790545" cy="2928108"/>
          </a:xfrm>
          <a:prstGeom prst="rect">
            <a:avLst/>
          </a:prstGeom>
          <a:ln w="12700">
            <a:miter lim="400000"/>
          </a:ln>
        </p:spPr>
      </p:pic>
      <p:pic>
        <p:nvPicPr>
          <p:cNvPr id="748" name="Picture 3" descr="Picture 3"/>
          <p:cNvPicPr>
            <a:picLocks noChangeAspect="1"/>
          </p:cNvPicPr>
          <p:nvPr/>
        </p:nvPicPr>
        <p:blipFill>
          <a:blip r:embed="rId4">
            <a:extLst/>
          </a:blip>
          <a:stretch>
            <a:fillRect/>
          </a:stretch>
        </p:blipFill>
        <p:spPr>
          <a:xfrm>
            <a:off x="9382472" y="1298510"/>
            <a:ext cx="2178134" cy="3592209"/>
          </a:xfrm>
          <a:prstGeom prst="rect">
            <a:avLst/>
          </a:prstGeom>
          <a:ln w="12700">
            <a:miter lim="400000"/>
          </a:ln>
        </p:spPr>
      </p:pic>
      <p:sp>
        <p:nvSpPr>
          <p:cNvPr id="749" name="数据采集"/>
          <p:cNvSpPr>
            <a:spLocks noGrp="1"/>
          </p:cNvSpPr>
          <p:nvPr>
            <p:ph type="title"/>
          </p:nvPr>
        </p:nvSpPr>
        <p:spPr>
          <a:prstGeom prst="rect">
            <a:avLst/>
          </a:prstGeom>
        </p:spPr>
        <p:txBody>
          <a:bodyPr/>
          <a:lstStyle/>
          <a:p>
            <a:r>
              <a:t>数据采集</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2" name="组合 1"/>
          <p:cNvGrpSpPr/>
          <p:nvPr/>
        </p:nvGrpSpPr>
        <p:grpSpPr>
          <a:xfrm>
            <a:off x="2249682" y="2467024"/>
            <a:ext cx="3849726" cy="2414049"/>
            <a:chOff x="0" y="0"/>
            <a:chExt cx="3849724" cy="2414047"/>
          </a:xfrm>
        </p:grpSpPr>
        <p:sp>
          <p:nvSpPr>
            <p:cNvPr id="753" name="Rectangle 13"/>
            <p:cNvSpPr/>
            <p:nvPr/>
          </p:nvSpPr>
          <p:spPr>
            <a:xfrm>
              <a:off x="3288517" y="457199"/>
              <a:ext cx="561208"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54" name="Straight Arrow Connector 32"/>
            <p:cNvSpPr/>
            <p:nvPr/>
          </p:nvSpPr>
          <p:spPr>
            <a:xfrm>
              <a:off x="478188" y="1207547"/>
              <a:ext cx="425081"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5" name="Straight Arrow Connector 35"/>
            <p:cNvSpPr/>
            <p:nvPr/>
          </p:nvSpPr>
          <p:spPr>
            <a:xfrm>
              <a:off x="1453466" y="1207547"/>
              <a:ext cx="250875"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6" name="Straight Arrow Connector 38"/>
            <p:cNvSpPr/>
            <p:nvPr/>
          </p:nvSpPr>
          <p:spPr>
            <a:xfrm>
              <a:off x="3046626" y="1206500"/>
              <a:ext cx="241891"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7" name="Rectangle 11"/>
            <p:cNvSpPr/>
            <p:nvPr/>
          </p:nvSpPr>
          <p:spPr>
            <a:xfrm>
              <a:off x="1704341" y="1047"/>
              <a:ext cx="550197"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抗混滤波器</a:t>
              </a:r>
            </a:p>
          </p:txBody>
        </p:sp>
        <p:sp>
          <p:nvSpPr>
            <p:cNvPr id="758" name="Straight Arrow Connector 35"/>
            <p:cNvSpPr/>
            <p:nvPr/>
          </p:nvSpPr>
          <p:spPr>
            <a:xfrm flipV="1">
              <a:off x="2254538" y="1206499"/>
              <a:ext cx="241891"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59" name="Rectangle 11"/>
            <p:cNvSpPr/>
            <p:nvPr/>
          </p:nvSpPr>
          <p:spPr>
            <a:xfrm>
              <a:off x="2496429" y="0"/>
              <a:ext cx="550197"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60" name="Rectangle 11"/>
            <p:cNvSpPr/>
            <p:nvPr/>
          </p:nvSpPr>
          <p:spPr>
            <a:xfrm>
              <a:off x="0" y="229647"/>
              <a:ext cx="550197" cy="19558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61" name="Rectangle 8"/>
            <p:cNvSpPr/>
            <p:nvPr/>
          </p:nvSpPr>
          <p:spPr>
            <a:xfrm>
              <a:off x="903269" y="1047"/>
              <a:ext cx="550197" cy="2413001"/>
            </a:xfrm>
            <a:prstGeom prst="rect">
              <a:avLst/>
            </a:prstGeom>
            <a:solidFill>
              <a:srgbClr val="4F81BD"/>
            </a:solidFill>
            <a:ln w="25400" cap="flat">
              <a:solidFill>
                <a:srgbClr val="3A5E8A"/>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采样保持器</a:t>
              </a:r>
            </a:p>
          </p:txBody>
        </p:sp>
      </p:grpSp>
      <p:sp>
        <p:nvSpPr>
          <p:cNvPr id="763" name="Rectangle 6"/>
          <p:cNvSpPr txBox="1"/>
          <p:nvPr/>
        </p:nvSpPr>
        <p:spPr>
          <a:xfrm>
            <a:off x="611981" y="5767232"/>
            <a:ext cx="9012238" cy="1027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914400">
              <a:lnSpc>
                <a:spcPct val="140000"/>
              </a:lnSpc>
              <a:defRPr b="0">
                <a:latin typeface="华文中宋"/>
                <a:ea typeface="华文中宋"/>
                <a:cs typeface="华文中宋"/>
                <a:sym typeface="华文中宋"/>
              </a:defRPr>
            </a:pPr>
            <a:r>
              <a:rPr u="sng"/>
              <a:t>采样：</a:t>
            </a:r>
            <a:r>
              <a:t> 要求输出信号能快速而准确地跟随信号的变化</a:t>
            </a:r>
          </a:p>
          <a:p>
            <a:pPr algn="l" defTabSz="914400">
              <a:lnSpc>
                <a:spcPct val="140000"/>
              </a:lnSpc>
              <a:defRPr b="0">
                <a:latin typeface="华文中宋"/>
                <a:ea typeface="华文中宋"/>
                <a:cs typeface="华文中宋"/>
                <a:sym typeface="华文中宋"/>
              </a:defRPr>
            </a:pPr>
            <a:r>
              <a:rPr u="sng"/>
              <a:t>保持：</a:t>
            </a:r>
            <a:r>
              <a:t> 在两次采样间隔内保持上一次采样结束时的状态。  </a:t>
            </a:r>
          </a:p>
        </p:txBody>
      </p:sp>
      <p:pic>
        <p:nvPicPr>
          <p:cNvPr id="764" name="Picture 7" descr="Picture 7"/>
          <p:cNvPicPr>
            <a:picLocks noChangeAspect="1"/>
          </p:cNvPicPr>
          <p:nvPr/>
        </p:nvPicPr>
        <p:blipFill>
          <a:blip r:embed="rId2">
            <a:extLst/>
          </a:blip>
          <a:stretch>
            <a:fillRect/>
          </a:stretch>
        </p:blipFill>
        <p:spPr>
          <a:xfrm>
            <a:off x="7873916" y="1812585"/>
            <a:ext cx="4081198" cy="2701237"/>
          </a:xfrm>
          <a:prstGeom prst="rect">
            <a:avLst/>
          </a:prstGeom>
          <a:ln w="12700">
            <a:miter lim="400000"/>
          </a:ln>
        </p:spPr>
      </p:pic>
      <p:pic>
        <p:nvPicPr>
          <p:cNvPr id="765" name="Picture 2" descr="Picture 2"/>
          <p:cNvPicPr>
            <a:picLocks noChangeAspect="1"/>
          </p:cNvPicPr>
          <p:nvPr/>
        </p:nvPicPr>
        <p:blipFill>
          <a:blip r:embed="rId3">
            <a:extLst/>
          </a:blip>
          <a:stretch>
            <a:fillRect/>
          </a:stretch>
        </p:blipFill>
        <p:spPr>
          <a:xfrm rot="16200000">
            <a:off x="8659796" y="4383916"/>
            <a:ext cx="3261468" cy="4251640"/>
          </a:xfrm>
          <a:prstGeom prst="rect">
            <a:avLst/>
          </a:prstGeom>
          <a:ln w="12700">
            <a:miter lim="400000"/>
          </a:ln>
        </p:spPr>
      </p:pic>
      <p:sp>
        <p:nvSpPr>
          <p:cNvPr id="766" name="数据采集"/>
          <p:cNvSpPr>
            <a:spLocks noGrp="1"/>
          </p:cNvSpPr>
          <p:nvPr>
            <p:ph type="title"/>
          </p:nvPr>
        </p:nvSpPr>
        <p:spPr>
          <a:prstGeom prst="rect">
            <a:avLst/>
          </a:prstGeom>
        </p:spPr>
        <p:txBody>
          <a:bodyPr/>
          <a:lstStyle/>
          <a:p>
            <a:r>
              <a:t>数据采集</a:t>
            </a:r>
          </a:p>
        </p:txBody>
      </p:sp>
      <p:sp>
        <p:nvSpPr>
          <p:cNvPr id="2" name="矩形 1"/>
          <p:cNvSpPr/>
          <p:nvPr/>
        </p:nvSpPr>
        <p:spPr>
          <a:xfrm>
            <a:off x="6502400" y="8351896"/>
            <a:ext cx="6051657" cy="461665"/>
          </a:xfrm>
          <a:prstGeom prst="rect">
            <a:avLst/>
          </a:prstGeom>
        </p:spPr>
        <p:txBody>
          <a:bodyPr wrap="none">
            <a:spAutoFit/>
          </a:bodyPr>
          <a:lstStyle/>
          <a:p>
            <a:r>
              <a:rPr lang="en-AU" altLang="zh-CN" b="0" dirty="0" err="1">
                <a:solidFill>
                  <a:srgbClr val="CC0000"/>
                </a:solidFill>
                <a:latin typeface="arial" panose="020B0604020202020204" pitchFamily="34" charset="0"/>
              </a:rPr>
              <a:t>AD684</a:t>
            </a:r>
            <a:r>
              <a:rPr lang="zh-CN" altLang="en-US" b="0" dirty="0">
                <a:solidFill>
                  <a:srgbClr val="333333"/>
                </a:solidFill>
                <a:latin typeface="arial" panose="020B0604020202020204" pitchFamily="34" charset="0"/>
              </a:rPr>
              <a:t>是一款单芯片四通道采样保持放大器</a:t>
            </a:r>
            <a:endParaRPr lang="zh-CN" altLang="en-US"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7" name="成组"/>
          <p:cNvGrpSpPr/>
          <p:nvPr/>
        </p:nvGrpSpPr>
        <p:grpSpPr>
          <a:xfrm>
            <a:off x="1510639" y="2153137"/>
            <a:ext cx="3849727" cy="2414049"/>
            <a:chOff x="0" y="0"/>
            <a:chExt cx="3849725" cy="2414047"/>
          </a:xfrm>
        </p:grpSpPr>
        <p:sp>
          <p:nvSpPr>
            <p:cNvPr id="768" name="Rectangle 13"/>
            <p:cNvSpPr/>
            <p:nvPr/>
          </p:nvSpPr>
          <p:spPr>
            <a:xfrm>
              <a:off x="3288517" y="457199"/>
              <a:ext cx="561209"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69" name="Straight Arrow Connector 32"/>
            <p:cNvSpPr/>
            <p:nvPr/>
          </p:nvSpPr>
          <p:spPr>
            <a:xfrm>
              <a:off x="478189" y="1207547"/>
              <a:ext cx="396280"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70" name="Straight Arrow Connector 35"/>
            <p:cNvSpPr/>
            <p:nvPr/>
          </p:nvSpPr>
          <p:spPr>
            <a:xfrm>
              <a:off x="1424664" y="1207547"/>
              <a:ext cx="279678"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cxnSp>
          <p:nvCxnSpPr>
            <p:cNvPr id="771" name="Straight Arrow Connector 38"/>
            <p:cNvCxnSpPr>
              <a:stCxn id="773" idx="0"/>
              <a:endCxn id="768" idx="0"/>
            </p:cNvCxnSpPr>
            <p:nvPr/>
          </p:nvCxnSpPr>
          <p:spPr>
            <a:xfrm flipV="1">
              <a:off x="2771528" y="1206499"/>
              <a:ext cx="797594" cy="2"/>
            </a:xfrm>
            <a:prstGeom prst="straightConnector1">
              <a:avLst/>
            </a:prstGeom>
            <a:ln w="9525" cap="flat">
              <a:solidFill>
                <a:srgbClr val="000000"/>
              </a:solidFill>
              <a:prstDash val="solid"/>
              <a:round/>
              <a:tailEnd type="triangle" w="med" len="med"/>
            </a:ln>
            <a:effectLst/>
          </p:spPr>
        </p:cxnSp>
        <p:sp>
          <p:nvSpPr>
            <p:cNvPr id="772" name="Straight Arrow Connector 35"/>
            <p:cNvSpPr/>
            <p:nvPr/>
          </p:nvSpPr>
          <p:spPr>
            <a:xfrm flipV="1">
              <a:off x="2254539" y="1206499"/>
              <a:ext cx="241892"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73" name="Rectangle 11"/>
            <p:cNvSpPr/>
            <p:nvPr/>
          </p:nvSpPr>
          <p:spPr>
            <a:xfrm>
              <a:off x="2496430"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模数转换器</a:t>
              </a:r>
            </a:p>
          </p:txBody>
        </p:sp>
        <p:sp>
          <p:nvSpPr>
            <p:cNvPr id="774" name="Rectangle 11"/>
            <p:cNvSpPr/>
            <p:nvPr/>
          </p:nvSpPr>
          <p:spPr>
            <a:xfrm>
              <a:off x="0" y="229647"/>
              <a:ext cx="550197" cy="19558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75" name="Rectangle 11"/>
            <p:cNvSpPr/>
            <p:nvPr/>
          </p:nvSpPr>
          <p:spPr>
            <a:xfrm>
              <a:off x="874468" y="1047"/>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76" name="Rectangle 8"/>
            <p:cNvSpPr/>
            <p:nvPr/>
          </p:nvSpPr>
          <p:spPr>
            <a:xfrm>
              <a:off x="1685449" y="0"/>
              <a:ext cx="550198" cy="2413001"/>
            </a:xfrm>
            <a:prstGeom prst="rect">
              <a:avLst/>
            </a:prstGeom>
            <a:solidFill>
              <a:srgbClr val="4F81BD"/>
            </a:solidFill>
            <a:ln w="25400" cap="flat">
              <a:solidFill>
                <a:srgbClr val="3A5E8A"/>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抗混滤波器</a:t>
              </a:r>
            </a:p>
          </p:txBody>
        </p:sp>
      </p:grpSp>
      <p:sp>
        <p:nvSpPr>
          <p:cNvPr id="778" name="Rectangle 5"/>
          <p:cNvSpPr txBox="1"/>
          <p:nvPr/>
        </p:nvSpPr>
        <p:spPr>
          <a:xfrm>
            <a:off x="961327" y="5267558"/>
            <a:ext cx="8402637" cy="427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914400">
              <a:lnSpc>
                <a:spcPct val="140000"/>
              </a:lnSpc>
              <a:defRPr b="0" u="sng">
                <a:latin typeface="华文中宋"/>
                <a:ea typeface="华文中宋"/>
                <a:cs typeface="华文中宋"/>
                <a:sym typeface="华文中宋"/>
              </a:defRPr>
            </a:pPr>
            <a:r>
              <a:t>抗混滤波器</a:t>
            </a:r>
            <a:r>
              <a:rPr u="none"/>
              <a:t>：避免高频信号干扰模数转换器 </a:t>
            </a:r>
          </a:p>
        </p:txBody>
      </p:sp>
      <p:pic>
        <p:nvPicPr>
          <p:cNvPr id="779" name="Picture 2" descr="Picture 2"/>
          <p:cNvPicPr>
            <a:picLocks noChangeAspect="1"/>
          </p:cNvPicPr>
          <p:nvPr/>
        </p:nvPicPr>
        <p:blipFill>
          <a:blip r:embed="rId3">
            <a:extLst/>
          </a:blip>
          <a:stretch>
            <a:fillRect/>
          </a:stretch>
        </p:blipFill>
        <p:spPr>
          <a:xfrm>
            <a:off x="6158517" y="1466395"/>
            <a:ext cx="4760601" cy="3053351"/>
          </a:xfrm>
          <a:prstGeom prst="rect">
            <a:avLst/>
          </a:prstGeom>
          <a:ln w="12700">
            <a:miter lim="400000"/>
          </a:ln>
        </p:spPr>
      </p:pic>
      <p:sp>
        <p:nvSpPr>
          <p:cNvPr id="780" name="数据采集"/>
          <p:cNvSpPr>
            <a:spLocks noGrp="1"/>
          </p:cNvSpPr>
          <p:nvPr>
            <p:ph type="title"/>
          </p:nvPr>
        </p:nvSpPr>
        <p:spPr>
          <a:prstGeom prst="rect">
            <a:avLst/>
          </a:prstGeom>
        </p:spPr>
        <p:txBody>
          <a:bodyPr/>
          <a:lstStyle/>
          <a:p>
            <a:r>
              <a:t>数据采集</a:t>
            </a:r>
          </a:p>
        </p:txBody>
      </p:sp>
      <p:sp>
        <p:nvSpPr>
          <p:cNvPr id="781" name="“奈奎斯特采样定律”"/>
          <p:cNvSpPr txBox="1"/>
          <p:nvPr/>
        </p:nvSpPr>
        <p:spPr>
          <a:xfrm>
            <a:off x="7825522" y="5158872"/>
            <a:ext cx="3221336" cy="645313"/>
          </a:xfrm>
          <a:prstGeom prst="rect">
            <a:avLst/>
          </a:prstGeom>
          <a:ln w="25400">
            <a:solidFill>
              <a:schemeClr val="accent5">
                <a:hueOff val="-82419"/>
                <a:satOff val="-9513"/>
                <a:lumOff val="-16343"/>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800" b="0">
                <a:solidFill>
                  <a:srgbClr val="136EC2"/>
                </a:solidFill>
                <a:latin typeface="Arial"/>
                <a:ea typeface="Arial"/>
                <a:cs typeface="Arial"/>
                <a:sym typeface="Arial"/>
              </a:defRPr>
            </a:pPr>
            <a:r>
              <a:rPr>
                <a:solidFill>
                  <a:srgbClr val="333333"/>
                </a:solidFill>
              </a:rPr>
              <a:t>“</a:t>
            </a:r>
            <a:r>
              <a:rPr u="sng">
                <a:hlinkClick r:id="rId4"/>
              </a:rPr>
              <a:t>奈奎斯特采样定律</a:t>
            </a:r>
            <a:r>
              <a:rPr>
                <a:solidFill>
                  <a:srgbClr val="333333"/>
                </a:solidFill>
              </a:rPr>
              <a:t>”</a:t>
            </a:r>
          </a:p>
        </p:txBody>
      </p:sp>
      <p:sp>
        <p:nvSpPr>
          <p:cNvPr id="782" name="工程测量中采样频率不可能无限高也不需要无限高，因为一般只关心一定频率范围内的信号成份。为解决频率混叠，在对模拟信号进行离散化采集前，采用低通滤波器滤除高于1/2采样频率（fs）的频率成份。实际仪器设计中，这个低通滤波器的截止频率(fc) 为："/>
          <p:cNvSpPr txBox="1"/>
          <p:nvPr/>
        </p:nvSpPr>
        <p:spPr>
          <a:xfrm>
            <a:off x="846648" y="5867491"/>
            <a:ext cx="10850861" cy="1176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000" b="0">
                <a:solidFill>
                  <a:srgbClr val="333333"/>
                </a:solidFill>
                <a:latin typeface="Arial"/>
                <a:ea typeface="Arial"/>
                <a:cs typeface="Arial"/>
                <a:sym typeface="Arial"/>
              </a:defRPr>
            </a:lvl1pPr>
          </a:lstStyle>
          <a:p>
            <a:r>
              <a:t>工程测量中采样频率不可能无限高也不需要无限高，因为一般只关心一定频率范围内的信号成份。为解决频率混叠，在对模拟信号进行离散化采集前，采用低通滤波器滤除高于1/2采样频率（fs）的频率成份。实际仪器设计中，这个低通滤波器的截止频率(fc) 为：</a:t>
            </a:r>
          </a:p>
        </p:txBody>
      </p:sp>
      <p:pic>
        <p:nvPicPr>
          <p:cNvPr id="783" name="图像" descr="图像"/>
          <p:cNvPicPr>
            <a:picLocks noChangeAspect="1"/>
          </p:cNvPicPr>
          <p:nvPr/>
        </p:nvPicPr>
        <p:blipFill>
          <a:blip r:embed="rId5">
            <a:extLst/>
          </a:blip>
          <a:stretch>
            <a:fillRect/>
          </a:stretch>
        </p:blipFill>
        <p:spPr>
          <a:xfrm>
            <a:off x="2215041" y="7125195"/>
            <a:ext cx="1866901" cy="9652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777"/>
                                        </p:tgtEl>
                                        <p:attrNameLst>
                                          <p:attrName>style.visibility</p:attrName>
                                        </p:attrNameLst>
                                      </p:cBhvr>
                                      <p:to>
                                        <p:strVal val="visible"/>
                                      </p:to>
                                    </p:set>
                                    <p:animEffect transition="in" filter="box(out)">
                                      <p:cBhvr>
                                        <p:cTn id="7" dur="1000"/>
                                        <p:tgtEl>
                                          <p:spTgt spid="77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779"/>
                                        </p:tgtEl>
                                        <p:attrNameLst>
                                          <p:attrName>style.visibility</p:attrName>
                                        </p:attrNameLst>
                                      </p:cBhvr>
                                      <p:to>
                                        <p:strVal val="visible"/>
                                      </p:to>
                                    </p:set>
                                    <p:animEffect transition="in" filter="box(out)">
                                      <p:cBhvr>
                                        <p:cTn id="12" dur="500"/>
                                        <p:tgtEl>
                                          <p:spTgt spid="77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778"/>
                                        </p:tgtEl>
                                        <p:attrNameLst>
                                          <p:attrName>style.visibility</p:attrName>
                                        </p:attrNameLst>
                                      </p:cBhvr>
                                      <p:to>
                                        <p:strVal val="visible"/>
                                      </p:to>
                                    </p:set>
                                    <p:animEffect transition="in" filter="box(out)">
                                      <p:cBhvr>
                                        <p:cTn id="17" dur="1000"/>
                                        <p:tgtEl>
                                          <p:spTgt spid="7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781"/>
                                        </p:tgtEl>
                                        <p:attrNameLst>
                                          <p:attrName>style.visibility</p:attrName>
                                        </p:attrNameLst>
                                      </p:cBhvr>
                                      <p:to>
                                        <p:strVal val="visible"/>
                                      </p:to>
                                    </p:set>
                                    <p:animEffect transition="in" filter="box(out)">
                                      <p:cBhvr>
                                        <p:cTn id="22" dur="1000"/>
                                        <p:tgtEl>
                                          <p:spTgt spid="78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p:tmAbs val="0"/>
                                  </p:iterate>
                                  <p:childTnLst>
                                    <p:set>
                                      <p:cBhvr>
                                        <p:cTn id="26" fill="hold"/>
                                        <p:tgtEl>
                                          <p:spTgt spid="782"/>
                                        </p:tgtEl>
                                        <p:attrNameLst>
                                          <p:attrName>style.visibility</p:attrName>
                                        </p:attrNameLst>
                                      </p:cBhvr>
                                      <p:to>
                                        <p:strVal val="visible"/>
                                      </p:to>
                                    </p:set>
                                    <p:animEffect transition="in" filter="box(out)">
                                      <p:cBhvr>
                                        <p:cTn id="27" dur="1000"/>
                                        <p:tgtEl>
                                          <p:spTgt spid="78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6" nodeType="clickEffect">
                                  <p:stCondLst>
                                    <p:cond delay="0"/>
                                  </p:stCondLst>
                                  <p:iterate>
                                    <p:tmAbs val="0"/>
                                  </p:iterate>
                                  <p:childTnLst>
                                    <p:set>
                                      <p:cBhvr>
                                        <p:cTn id="31" fill="hold"/>
                                        <p:tgtEl>
                                          <p:spTgt spid="783"/>
                                        </p:tgtEl>
                                        <p:attrNameLst>
                                          <p:attrName>style.visibility</p:attrName>
                                        </p:attrNameLst>
                                      </p:cBhvr>
                                      <p:to>
                                        <p:strVal val="visible"/>
                                      </p:to>
                                    </p:set>
                                    <p:animEffect transition="in" filter="box(out)">
                                      <p:cBhvr>
                                        <p:cTn id="32" dur="10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1" animBg="1" advAuto="0"/>
      <p:bldP spid="778" grpId="3" animBg="1" advAuto="0"/>
      <p:bldP spid="779" grpId="2" animBg="1" advAuto="0"/>
      <p:bldP spid="781" grpId="4" animBg="1" advAuto="0"/>
      <p:bldP spid="782" grpId="5" animBg="1" advAuto="0"/>
      <p:bldP spid="783" grpId="6"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数据采集"/>
          <p:cNvSpPr>
            <a:spLocks noGrp="1"/>
          </p:cNvSpPr>
          <p:nvPr>
            <p:ph type="title"/>
          </p:nvPr>
        </p:nvSpPr>
        <p:spPr>
          <a:prstGeom prst="rect">
            <a:avLst/>
          </a:prstGeom>
        </p:spPr>
        <p:txBody>
          <a:bodyPr/>
          <a:lstStyle/>
          <a:p>
            <a:r>
              <a:t>数据采集</a:t>
            </a:r>
          </a:p>
        </p:txBody>
      </p:sp>
      <p:sp>
        <p:nvSpPr>
          <p:cNvPr id="788" name="Rectangle 5"/>
          <p:cNvSpPr txBox="1"/>
          <p:nvPr/>
        </p:nvSpPr>
        <p:spPr>
          <a:xfrm>
            <a:off x="1447655" y="5940969"/>
            <a:ext cx="8402638" cy="10182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914400">
              <a:lnSpc>
                <a:spcPct val="140000"/>
              </a:lnSpc>
              <a:defRPr b="0" u="sng">
                <a:latin typeface="华文中宋"/>
                <a:ea typeface="华文中宋"/>
                <a:cs typeface="华文中宋"/>
                <a:sym typeface="华文中宋"/>
              </a:defRPr>
            </a:pPr>
            <a:r>
              <a:t>模数转换器</a:t>
            </a:r>
            <a:r>
              <a:rPr u="none"/>
              <a:t>：将模拟量信号，如电压、电流等，转换为计算机可以理解的数字量信号 </a:t>
            </a:r>
          </a:p>
        </p:txBody>
      </p:sp>
      <p:grpSp>
        <p:nvGrpSpPr>
          <p:cNvPr id="798" name="成组"/>
          <p:cNvGrpSpPr/>
          <p:nvPr/>
        </p:nvGrpSpPr>
        <p:grpSpPr>
          <a:xfrm>
            <a:off x="1539097" y="2256680"/>
            <a:ext cx="3849728" cy="2413001"/>
            <a:chOff x="0" y="0"/>
            <a:chExt cx="3849726" cy="2413000"/>
          </a:xfrm>
        </p:grpSpPr>
        <p:sp>
          <p:nvSpPr>
            <p:cNvPr id="789" name="Rectangle 13"/>
            <p:cNvSpPr/>
            <p:nvPr/>
          </p:nvSpPr>
          <p:spPr>
            <a:xfrm>
              <a:off x="3288518" y="456151"/>
              <a:ext cx="561209" cy="1498601"/>
            </a:xfrm>
            <a:prstGeom prst="rect">
              <a:avLst/>
            </a:prstGeom>
            <a:solidFill>
              <a:srgbClr val="FFFFFF"/>
            </a:solidFill>
            <a:ln w="25400" cap="flat">
              <a:solidFill>
                <a:srgbClr val="4F81BD"/>
              </a:solidFill>
              <a:prstDash val="solid"/>
              <a:round/>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计算机</a:t>
              </a:r>
            </a:p>
          </p:txBody>
        </p:sp>
        <p:sp>
          <p:nvSpPr>
            <p:cNvPr id="790" name="Straight Arrow Connector 32"/>
            <p:cNvSpPr/>
            <p:nvPr/>
          </p:nvSpPr>
          <p:spPr>
            <a:xfrm>
              <a:off x="478189" y="1206500"/>
              <a:ext cx="396280"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1" name="Straight Arrow Connector 35"/>
            <p:cNvSpPr/>
            <p:nvPr/>
          </p:nvSpPr>
          <p:spPr>
            <a:xfrm>
              <a:off x="1424665" y="1206500"/>
              <a:ext cx="279678" cy="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2" name="Straight Arrow Connector 38"/>
            <p:cNvSpPr/>
            <p:nvPr/>
          </p:nvSpPr>
          <p:spPr>
            <a:xfrm>
              <a:off x="3046627" y="1205452"/>
              <a:ext cx="241892" cy="1"/>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3" name="Straight Arrow Connector 35"/>
            <p:cNvSpPr/>
            <p:nvPr/>
          </p:nvSpPr>
          <p:spPr>
            <a:xfrm flipV="1">
              <a:off x="2254539" y="1205452"/>
              <a:ext cx="241892" cy="1049"/>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794" name="Rectangle 11"/>
            <p:cNvSpPr/>
            <p:nvPr/>
          </p:nvSpPr>
          <p:spPr>
            <a:xfrm>
              <a:off x="0" y="228599"/>
              <a:ext cx="550197" cy="19558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多路开关</a:t>
              </a:r>
            </a:p>
          </p:txBody>
        </p:sp>
        <p:sp>
          <p:nvSpPr>
            <p:cNvPr id="795" name="Rectangle 11"/>
            <p:cNvSpPr/>
            <p:nvPr/>
          </p:nvSpPr>
          <p:spPr>
            <a:xfrm>
              <a:off x="874468"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采样保持器</a:t>
              </a:r>
            </a:p>
          </p:txBody>
        </p:sp>
        <p:sp>
          <p:nvSpPr>
            <p:cNvPr id="796" name="Rectangle 11"/>
            <p:cNvSpPr/>
            <p:nvPr/>
          </p:nvSpPr>
          <p:spPr>
            <a:xfrm>
              <a:off x="1704341" y="0"/>
              <a:ext cx="550198" cy="2413001"/>
            </a:xfrm>
            <a:prstGeom prst="rect">
              <a:avLst/>
            </a:prstGeom>
            <a:solidFill>
              <a:srgbClr val="FFFFFF"/>
            </a:solidFill>
            <a:ln w="25400" cap="flat">
              <a:solidFill>
                <a:srgbClr val="4F81BD"/>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latin typeface="Helvetica Light"/>
                  <a:ea typeface="Helvetica Light"/>
                  <a:cs typeface="Helvetica Light"/>
                  <a:sym typeface="Helvetica Light"/>
                </a:defRPr>
              </a:lvl1pPr>
            </a:lstStyle>
            <a:p>
              <a:r>
                <a:t>抗混滤波器</a:t>
              </a:r>
            </a:p>
          </p:txBody>
        </p:sp>
        <p:sp>
          <p:nvSpPr>
            <p:cNvPr id="797" name="Rectangle 8"/>
            <p:cNvSpPr/>
            <p:nvPr/>
          </p:nvSpPr>
          <p:spPr>
            <a:xfrm>
              <a:off x="2496430" y="0"/>
              <a:ext cx="550198" cy="2413001"/>
            </a:xfrm>
            <a:prstGeom prst="rect">
              <a:avLst/>
            </a:prstGeom>
            <a:solidFill>
              <a:srgbClr val="4F81BD"/>
            </a:solidFill>
            <a:ln w="25400" cap="flat">
              <a:solidFill>
                <a:srgbClr val="3A5E8A"/>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10749">
                <a:defRPr sz="2500" b="0">
                  <a:solidFill>
                    <a:srgbClr val="FFFFFF"/>
                  </a:solidFill>
                  <a:latin typeface="Helvetica Light"/>
                  <a:ea typeface="Helvetica Light"/>
                  <a:cs typeface="Helvetica Light"/>
                  <a:sym typeface="Helvetica Light"/>
                </a:defRPr>
              </a:lvl1pPr>
            </a:lstStyle>
            <a:p>
              <a:r>
                <a:t>模数转换器</a:t>
              </a:r>
            </a:p>
          </p:txBody>
        </p:sp>
      </p:grpSp>
      <p:pic>
        <p:nvPicPr>
          <p:cNvPr id="799" name="Picture 2" descr="Picture 2"/>
          <p:cNvPicPr>
            <a:picLocks noChangeAspect="1"/>
          </p:cNvPicPr>
          <p:nvPr/>
        </p:nvPicPr>
        <p:blipFill>
          <a:blip r:embed="rId2">
            <a:extLst/>
          </a:blip>
          <a:stretch>
            <a:fillRect/>
          </a:stretch>
        </p:blipFill>
        <p:spPr>
          <a:xfrm>
            <a:off x="6338696" y="1784856"/>
            <a:ext cx="5848733" cy="3512783"/>
          </a:xfrm>
          <a:prstGeom prst="rect">
            <a:avLst/>
          </a:prstGeom>
          <a:ln w="12700">
            <a:miter lim="400000"/>
          </a:ln>
        </p:spPr>
      </p:pic>
      <p:sp>
        <p:nvSpPr>
          <p:cNvPr id="800" name="主要性能：精度，采样频率，线性度等"/>
          <p:cNvSpPr txBox="1"/>
          <p:nvPr/>
        </p:nvSpPr>
        <p:spPr>
          <a:xfrm>
            <a:off x="1411342" y="7592211"/>
            <a:ext cx="52959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主要性能：精度，采样频率，线性度等</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799"/>
                                        </p:tgtEl>
                                        <p:attrNameLst>
                                          <p:attrName>style.visibility</p:attrName>
                                        </p:attrNameLst>
                                      </p:cBhvr>
                                      <p:to>
                                        <p:strVal val="visible"/>
                                      </p:to>
                                    </p:set>
                                    <p:animEffect transition="in" filter="box(out)">
                                      <p:cBhvr>
                                        <p:cTn id="7" dur="1000"/>
                                        <p:tgtEl>
                                          <p:spTgt spid="79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798"/>
                                        </p:tgtEl>
                                        <p:attrNameLst>
                                          <p:attrName>style.visibility</p:attrName>
                                        </p:attrNameLst>
                                      </p:cBhvr>
                                      <p:to>
                                        <p:strVal val="visible"/>
                                      </p:to>
                                    </p:set>
                                    <p:animEffect transition="in" filter="box(out)">
                                      <p:cBhvr>
                                        <p:cTn id="12" dur="1000"/>
                                        <p:tgtEl>
                                          <p:spTgt spid="79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788"/>
                                        </p:tgtEl>
                                        <p:attrNameLst>
                                          <p:attrName>style.visibility</p:attrName>
                                        </p:attrNameLst>
                                      </p:cBhvr>
                                      <p:to>
                                        <p:strVal val="visible"/>
                                      </p:to>
                                    </p:set>
                                    <p:animEffect transition="in" filter="box(out)">
                                      <p:cBhvr>
                                        <p:cTn id="17" dur="1000"/>
                                        <p:tgtEl>
                                          <p:spTgt spid="78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800"/>
                                        </p:tgtEl>
                                        <p:attrNameLst>
                                          <p:attrName>style.visibility</p:attrName>
                                        </p:attrNameLst>
                                      </p:cBhvr>
                                      <p:to>
                                        <p:strVal val="visible"/>
                                      </p:to>
                                    </p:set>
                                    <p:animEffect transition="in" filter="box(out)">
                                      <p:cBhvr>
                                        <p:cTn id="22" dur="1000"/>
                                        <p:tgtEl>
                                          <p:spTgt spid="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3" animBg="1" advAuto="0"/>
      <p:bldP spid="798" grpId="2" animBg="1" advAuto="0"/>
      <p:bldP spid="799" grpId="1" animBg="1" advAuto="0"/>
      <p:bldP spid="800" grpId="4"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dirty="0" err="1">
                <a:latin typeface="宋体"/>
                <a:ea typeface="宋体"/>
                <a:cs typeface="宋体"/>
                <a:sym typeface="宋体"/>
              </a:rPr>
              <a:t>被测对象</a:t>
            </a:r>
            <a:endParaRPr dirty="0">
              <a:latin typeface="宋体"/>
              <a:ea typeface="宋体"/>
              <a:cs typeface="宋体"/>
              <a:sym typeface="宋体"/>
            </a:endParaRPr>
          </a:p>
        </p:txBody>
      </p:sp>
      <p:sp>
        <p:nvSpPr>
          <p:cNvPr id="416" name="Shape 277"/>
          <p:cNvSpPr/>
          <p:nvPr/>
        </p:nvSpPr>
        <p:spPr>
          <a:xfrm>
            <a:off x="3453994" y="2628002"/>
            <a:ext cx="1308101" cy="635001"/>
          </a:xfrm>
          <a:prstGeom prst="rect">
            <a:avLst/>
          </a:prstGeom>
          <a:solidFill>
            <a:schemeClr val="accent5">
              <a:hueOff val="-152896"/>
              <a:lumOff val="12368"/>
            </a:schemeClr>
          </a:solid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传感器</a:t>
            </a:r>
          </a:p>
        </p:txBody>
      </p:sp>
      <p:sp>
        <p:nvSpPr>
          <p:cNvPr id="417" name="Shape 277"/>
          <p:cNvSpPr/>
          <p:nvPr/>
        </p:nvSpPr>
        <p:spPr>
          <a:xfrm>
            <a:off x="5524057" y="2594910"/>
            <a:ext cx="1743117" cy="1143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418" name="Shape 277"/>
          <p:cNvSpPr/>
          <p:nvPr/>
        </p:nvSpPr>
        <p:spPr>
          <a:xfrm>
            <a:off x="8029137" y="2628002"/>
            <a:ext cx="1557623"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419"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420"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err="1"/>
              <a:t>稳压电源</a:t>
            </a:r>
            <a:endParaRPr dirty="0"/>
          </a:p>
        </p:txBody>
      </p:sp>
      <p:sp>
        <p:nvSpPr>
          <p:cNvPr id="436"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437"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438"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439"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425" name="检测系统设计"/>
          <p:cNvSpPr txBox="1">
            <a:spLocks noGrp="1"/>
          </p:cNvSpPr>
          <p:nvPr>
            <p:ph type="title"/>
          </p:nvPr>
        </p:nvSpPr>
        <p:spPr>
          <a:prstGeom prst="rect">
            <a:avLst/>
          </a:prstGeom>
        </p:spPr>
        <p:txBody>
          <a:bodyPr/>
          <a:lstStyle/>
          <a:p>
            <a:r>
              <a:rPr dirty="0" err="1"/>
              <a:t>检测系统设计</a:t>
            </a:r>
            <a:endParaRPr dirty="0"/>
          </a:p>
        </p:txBody>
      </p:sp>
      <p:sp>
        <p:nvSpPr>
          <p:cNvPr id="426"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7"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8"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9"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0"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431" name="Shape 277"/>
          <p:cNvSpPr/>
          <p:nvPr/>
        </p:nvSpPr>
        <p:spPr>
          <a:xfrm>
            <a:off x="8219165" y="6437459"/>
            <a:ext cx="1557624" cy="533479"/>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lang="zh-CN" altLang="en-US" dirty="0" smtClean="0"/>
              <a:t>伺服控制</a:t>
            </a:r>
            <a:endParaRPr dirty="0"/>
          </a:p>
        </p:txBody>
      </p:sp>
      <p:sp>
        <p:nvSpPr>
          <p:cNvPr id="432"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433"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4"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5"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687" name="Shape 277"/>
          <p:cNvSpPr/>
          <p:nvPr/>
        </p:nvSpPr>
        <p:spPr>
          <a:xfrm>
            <a:off x="3453994" y="2628002"/>
            <a:ext cx="1308101" cy="635001"/>
          </a:xfrm>
          <a:prstGeom prst="rect">
            <a:avLst/>
          </a:prstGeom>
          <a:no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传感器</a:t>
            </a:r>
            <a:endParaRPr dirty="0"/>
          </a:p>
        </p:txBody>
      </p:sp>
      <p:sp>
        <p:nvSpPr>
          <p:cNvPr id="688" name="Shape 277"/>
          <p:cNvSpPr/>
          <p:nvPr/>
        </p:nvSpPr>
        <p:spPr>
          <a:xfrm>
            <a:off x="5524057" y="2594910"/>
            <a:ext cx="1743117" cy="1143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信号调理装置</a:t>
            </a:r>
            <a:endParaRPr dirty="0"/>
          </a:p>
        </p:txBody>
      </p:sp>
      <p:sp>
        <p:nvSpPr>
          <p:cNvPr id="689" name="Shape 277"/>
          <p:cNvSpPr/>
          <p:nvPr/>
        </p:nvSpPr>
        <p:spPr>
          <a:xfrm>
            <a:off x="8029137" y="2628002"/>
            <a:ext cx="1557623" cy="635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数据采集</a:t>
            </a:r>
            <a:endParaRPr dirty="0"/>
          </a:p>
        </p:txBody>
      </p:sp>
      <p:sp>
        <p:nvSpPr>
          <p:cNvPr id="69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691" name="稳压电源"/>
          <p:cNvSpPr txBox="1"/>
          <p:nvPr/>
        </p:nvSpPr>
        <p:spPr>
          <a:xfrm>
            <a:off x="5505450" y="4921032"/>
            <a:ext cx="1993900" cy="595035"/>
          </a:xfrm>
          <a:prstGeom prst="rect">
            <a:avLst/>
          </a:prstGeom>
          <a:solidFill>
            <a:schemeClr val="accent5">
              <a:lumMod val="60000"/>
              <a:lumOff val="40000"/>
            </a:schemeClr>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sz="3200" dirty="0" err="1"/>
              <a:t>稳压电源</a:t>
            </a:r>
            <a:endParaRPr sz="3200" dirty="0"/>
          </a:p>
        </p:txBody>
      </p:sp>
      <p:sp>
        <p:nvSpPr>
          <p:cNvPr id="70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708" name="连接线"/>
          <p:cNvSpPr/>
          <p:nvPr/>
        </p:nvSpPr>
        <p:spPr>
          <a:xfrm>
            <a:off x="6083300" y="3771904"/>
            <a:ext cx="216986" cy="888996"/>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709" name="连接线"/>
          <p:cNvSpPr/>
          <p:nvPr/>
        </p:nvSpPr>
        <p:spPr>
          <a:xfrm>
            <a:off x="7250052" y="3598440"/>
            <a:ext cx="1499240" cy="1187472"/>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710" name="连接线"/>
          <p:cNvSpPr/>
          <p:nvPr/>
        </p:nvSpPr>
        <p:spPr>
          <a:xfrm>
            <a:off x="7469575" y="3493213"/>
            <a:ext cx="3346379" cy="1537892"/>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696" name="检测系统设计"/>
          <p:cNvSpPr txBox="1">
            <a:spLocks noGrp="1"/>
          </p:cNvSpPr>
          <p:nvPr>
            <p:ph type="title"/>
          </p:nvPr>
        </p:nvSpPr>
        <p:spPr>
          <a:prstGeom prst="rect">
            <a:avLst/>
          </a:prstGeom>
        </p:spPr>
        <p:txBody>
          <a:bodyPr/>
          <a:lstStyle/>
          <a:p>
            <a:r>
              <a:t>检测系统设计</a:t>
            </a:r>
          </a:p>
        </p:txBody>
      </p:sp>
      <p:sp>
        <p:nvSpPr>
          <p:cNvPr id="69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70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70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70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3296287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1"/>
                                        </p:tgtEl>
                                        <p:attrNameLst>
                                          <p:attrName>style.visibility</p:attrName>
                                        </p:attrNameLst>
                                      </p:cBhvr>
                                      <p:to>
                                        <p:strVal val="visible"/>
                                      </p:to>
                                    </p:set>
                                    <p:anim calcmode="lin" valueType="num">
                                      <p:cBhvr additive="base">
                                        <p:cTn id="7" dur="500" fill="hold"/>
                                        <p:tgtEl>
                                          <p:spTgt spid="691"/>
                                        </p:tgtEl>
                                        <p:attrNameLst>
                                          <p:attrName>ppt_x</p:attrName>
                                        </p:attrNameLst>
                                      </p:cBhvr>
                                      <p:tavLst>
                                        <p:tav tm="0">
                                          <p:val>
                                            <p:strVal val="#ppt_x"/>
                                          </p:val>
                                        </p:tav>
                                        <p:tav tm="100000">
                                          <p:val>
                                            <p:strVal val="#ppt_x"/>
                                          </p:val>
                                        </p:tav>
                                      </p:tavLst>
                                    </p:anim>
                                    <p:anim calcmode="lin" valueType="num">
                                      <p:cBhvr additive="base">
                                        <p:cTn id="8" dur="500" fill="hold"/>
                                        <p:tgtEl>
                                          <p:spTgt spid="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稳压电源"/>
          <p:cNvSpPr>
            <a:spLocks noGrp="1"/>
          </p:cNvSpPr>
          <p:nvPr>
            <p:ph type="title"/>
          </p:nvPr>
        </p:nvSpPr>
        <p:spPr>
          <a:prstGeom prst="rect">
            <a:avLst/>
          </a:prstGeom>
        </p:spPr>
        <p:txBody>
          <a:bodyPr/>
          <a:lstStyle/>
          <a:p>
            <a:r>
              <a:t>稳压电源</a:t>
            </a:r>
          </a:p>
        </p:txBody>
      </p:sp>
      <p:sp>
        <p:nvSpPr>
          <p:cNvPr id="990" name="Shape 486"/>
          <p:cNvSpPr txBox="1"/>
          <p:nvPr/>
        </p:nvSpPr>
        <p:spPr>
          <a:xfrm>
            <a:off x="608532" y="4463022"/>
            <a:ext cx="10878430" cy="60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dirty="0" err="1"/>
              <a:t>作用</a:t>
            </a:r>
            <a:r>
              <a:rPr b="0" u="none" dirty="0" err="1" smtClean="0"/>
              <a:t>：电源</a:t>
            </a:r>
            <a:r>
              <a:rPr lang="zh-CN" altLang="en-US" b="0" u="none" dirty="0" smtClean="0"/>
              <a:t>性能的好坏</a:t>
            </a:r>
            <a:r>
              <a:rPr b="0" u="none" dirty="0" err="1" smtClean="0"/>
              <a:t>决定了系统的精度与稳定性</a:t>
            </a:r>
            <a:r>
              <a:rPr lang="zh-CN" altLang="en-US" b="0" u="none" dirty="0" smtClean="0"/>
              <a:t>。</a:t>
            </a:r>
            <a:endParaRPr b="0" u="none" dirty="0"/>
          </a:p>
        </p:txBody>
      </p:sp>
      <p:grpSp>
        <p:nvGrpSpPr>
          <p:cNvPr id="995" name="Group 694"/>
          <p:cNvGrpSpPr/>
          <p:nvPr/>
        </p:nvGrpSpPr>
        <p:grpSpPr>
          <a:xfrm>
            <a:off x="3506758" y="6069627"/>
            <a:ext cx="2030906" cy="563247"/>
            <a:chOff x="0" y="0"/>
            <a:chExt cx="2030904" cy="563245"/>
          </a:xfrm>
        </p:grpSpPr>
        <p:sp>
          <p:nvSpPr>
            <p:cNvPr id="991" name="Shape 690"/>
            <p:cNvSpPr/>
            <p:nvPr/>
          </p:nvSpPr>
          <p:spPr>
            <a:xfrm>
              <a:off x="0" y="0"/>
              <a:ext cx="2030905" cy="563246"/>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994" name="Group 693"/>
            <p:cNvGrpSpPr/>
            <p:nvPr/>
          </p:nvGrpSpPr>
          <p:grpSpPr>
            <a:xfrm>
              <a:off x="25690" y="14471"/>
              <a:ext cx="1978174" cy="520530"/>
              <a:chOff x="0" y="0"/>
              <a:chExt cx="1978173" cy="520529"/>
            </a:xfrm>
          </p:grpSpPr>
          <p:sp>
            <p:nvSpPr>
              <p:cNvPr id="992" name="Shape 691"/>
              <p:cNvSpPr/>
              <p:nvPr/>
            </p:nvSpPr>
            <p:spPr>
              <a:xfrm>
                <a:off x="0" y="17096"/>
                <a:ext cx="1978174"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993"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defTabSz="914400">
                  <a:defRPr sz="2000" b="0">
                    <a:latin typeface="华文中宋"/>
                    <a:ea typeface="华文中宋"/>
                    <a:cs typeface="华文中宋"/>
                    <a:sym typeface="华文中宋"/>
                  </a:defRPr>
                </a:lvl1pPr>
              </a:lstStyle>
              <a:p>
                <a:r>
                  <a:t>稳压电源</a:t>
                </a:r>
              </a:p>
            </p:txBody>
          </p:sp>
        </p:grpSp>
      </p:grpSp>
      <p:grpSp>
        <p:nvGrpSpPr>
          <p:cNvPr id="998" name="Group 697"/>
          <p:cNvGrpSpPr/>
          <p:nvPr/>
        </p:nvGrpSpPr>
        <p:grpSpPr>
          <a:xfrm>
            <a:off x="907169" y="7884445"/>
            <a:ext cx="2160003" cy="447039"/>
            <a:chOff x="0" y="0"/>
            <a:chExt cx="2160002" cy="447038"/>
          </a:xfrm>
        </p:grpSpPr>
        <p:sp>
          <p:nvSpPr>
            <p:cNvPr id="996" name="Shape 695"/>
            <p:cNvSpPr/>
            <p:nvPr/>
          </p:nvSpPr>
          <p:spPr>
            <a:xfrm>
              <a:off x="0" y="23465"/>
              <a:ext cx="216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997" name="Shape 696"/>
            <p:cNvSpPr txBox="1"/>
            <p:nvPr/>
          </p:nvSpPr>
          <p:spPr>
            <a:xfrm>
              <a:off x="521168"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电压精度</a:t>
              </a:r>
            </a:p>
          </p:txBody>
        </p:sp>
      </p:grpSp>
      <p:grpSp>
        <p:nvGrpSpPr>
          <p:cNvPr id="1001" name="Group 703"/>
          <p:cNvGrpSpPr/>
          <p:nvPr/>
        </p:nvGrpSpPr>
        <p:grpSpPr>
          <a:xfrm>
            <a:off x="5971762" y="7918018"/>
            <a:ext cx="2160002" cy="447039"/>
            <a:chOff x="0" y="0"/>
            <a:chExt cx="2160000" cy="447038"/>
          </a:xfrm>
        </p:grpSpPr>
        <p:sp>
          <p:nvSpPr>
            <p:cNvPr id="999" name="Shape 701"/>
            <p:cNvSpPr/>
            <p:nvPr/>
          </p:nvSpPr>
          <p:spPr>
            <a:xfrm>
              <a:off x="0" y="25982"/>
              <a:ext cx="2160001"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1000" name="Shape 702"/>
            <p:cNvSpPr txBox="1"/>
            <p:nvPr/>
          </p:nvSpPr>
          <p:spPr>
            <a:xfrm>
              <a:off x="520873"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负载能力</a:t>
              </a:r>
            </a:p>
          </p:txBody>
        </p:sp>
      </p:grpSp>
      <p:sp>
        <p:nvSpPr>
          <p:cNvPr id="1002" name="Shape 704"/>
          <p:cNvSpPr/>
          <p:nvPr/>
        </p:nvSpPr>
        <p:spPr>
          <a:xfrm flipH="1">
            <a:off x="4522209" y="6632871"/>
            <a:ext cx="2" cy="307824"/>
          </a:xfrm>
          <a:prstGeom prst="line">
            <a:avLst/>
          </a:prstGeom>
          <a:ln w="25400">
            <a:solidFill>
              <a:srgbClr val="000000"/>
            </a:solidFill>
            <a:miter lim="400000"/>
          </a:ln>
        </p:spPr>
        <p:txBody>
          <a:bodyPr lIns="45719" rIns="45719"/>
          <a:lstStyle/>
          <a:p>
            <a:pPr algn="l" defTabSz="914400">
              <a:defRPr sz="1800">
                <a:latin typeface="Franklin Gothic Medium"/>
                <a:ea typeface="Franklin Gothic Medium"/>
                <a:cs typeface="Franklin Gothic Medium"/>
                <a:sym typeface="Franklin Gothic Medium"/>
              </a:defRPr>
            </a:pPr>
            <a:endParaRPr/>
          </a:p>
        </p:txBody>
      </p:sp>
      <p:sp>
        <p:nvSpPr>
          <p:cNvPr id="1003" name="Shape 705"/>
          <p:cNvSpPr/>
          <p:nvPr/>
        </p:nvSpPr>
        <p:spPr>
          <a:xfrm flipH="1">
            <a:off x="1911627" y="6940692"/>
            <a:ext cx="2610583" cy="9596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1004" name="Shape 706"/>
          <p:cNvSpPr/>
          <p:nvPr/>
        </p:nvSpPr>
        <p:spPr>
          <a:xfrm>
            <a:off x="4522214" y="6940690"/>
            <a:ext cx="2491300" cy="10007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grpSp>
        <p:nvGrpSpPr>
          <p:cNvPr id="1013" name="组合 1"/>
          <p:cNvGrpSpPr/>
          <p:nvPr/>
        </p:nvGrpSpPr>
        <p:grpSpPr>
          <a:xfrm>
            <a:off x="9552931" y="3102800"/>
            <a:ext cx="1934029" cy="4334980"/>
            <a:chOff x="0" y="0"/>
            <a:chExt cx="1934028" cy="4334978"/>
          </a:xfrm>
        </p:grpSpPr>
        <p:pic>
          <p:nvPicPr>
            <p:cNvPr id="1005" name="Picture 2" descr="Picture 2"/>
            <p:cNvPicPr>
              <a:picLocks noChangeAspect="1"/>
            </p:cNvPicPr>
            <p:nvPr/>
          </p:nvPicPr>
          <p:blipFill>
            <a:blip r:embed="rId3">
              <a:extLst/>
            </a:blip>
            <a:stretch>
              <a:fillRect/>
            </a:stretch>
          </p:blipFill>
          <p:spPr>
            <a:xfrm rot="5400000">
              <a:off x="-282729" y="330995"/>
              <a:ext cx="1914295" cy="1252304"/>
            </a:xfrm>
            <a:prstGeom prst="rect">
              <a:avLst/>
            </a:prstGeom>
            <a:ln w="12700" cap="flat">
              <a:noFill/>
              <a:miter lim="400000"/>
            </a:ln>
            <a:effectLst/>
          </p:spPr>
        </p:pic>
        <p:pic>
          <p:nvPicPr>
            <p:cNvPr id="1006" name="Picture 3" descr="Picture 3"/>
            <p:cNvPicPr>
              <a:picLocks noChangeAspect="1"/>
            </p:cNvPicPr>
            <p:nvPr/>
          </p:nvPicPr>
          <p:blipFill>
            <a:blip r:embed="rId4">
              <a:extLst/>
            </a:blip>
            <a:stretch>
              <a:fillRect/>
            </a:stretch>
          </p:blipFill>
          <p:spPr>
            <a:xfrm>
              <a:off x="0" y="3061204"/>
              <a:ext cx="1348838" cy="1179397"/>
            </a:xfrm>
            <a:prstGeom prst="rect">
              <a:avLst/>
            </a:prstGeom>
            <a:ln w="12700" cap="flat">
              <a:noFill/>
              <a:miter lim="400000"/>
            </a:ln>
            <a:effectLst/>
          </p:spPr>
        </p:pic>
        <p:grpSp>
          <p:nvGrpSpPr>
            <p:cNvPr id="1009" name="Shape 695"/>
            <p:cNvGrpSpPr/>
            <p:nvPr/>
          </p:nvGrpSpPr>
          <p:grpSpPr>
            <a:xfrm>
              <a:off x="1405727" y="2966826"/>
              <a:ext cx="528302" cy="1368153"/>
              <a:chOff x="0" y="77923"/>
              <a:chExt cx="528300" cy="1368152"/>
            </a:xfrm>
          </p:grpSpPr>
          <p:sp>
            <p:nvSpPr>
              <p:cNvPr id="1007" name="矩形"/>
              <p:cNvSpPr/>
              <p:nvPr/>
            </p:nvSpPr>
            <p:spPr>
              <a:xfrm>
                <a:off x="0" y="77923"/>
                <a:ext cx="528301" cy="1368154"/>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008" name="开关电源"/>
              <p:cNvSpPr/>
              <p:nvPr/>
            </p:nvSpPr>
            <p:spPr>
              <a:xfrm>
                <a:off x="0" y="761999"/>
                <a:ext cx="5283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dirty="0" err="1"/>
                  <a:t>开关电源</a:t>
                </a:r>
                <a:endParaRPr dirty="0"/>
              </a:p>
            </p:txBody>
          </p:sp>
        </p:grpSp>
        <p:grpSp>
          <p:nvGrpSpPr>
            <p:cNvPr id="1012" name="Shape 695"/>
            <p:cNvGrpSpPr/>
            <p:nvPr/>
          </p:nvGrpSpPr>
          <p:grpSpPr>
            <a:xfrm>
              <a:off x="1290440" y="273070"/>
              <a:ext cx="528302" cy="1368153"/>
              <a:chOff x="0" y="77923"/>
              <a:chExt cx="528300" cy="1368152"/>
            </a:xfrm>
          </p:grpSpPr>
          <p:sp>
            <p:nvSpPr>
              <p:cNvPr id="1010" name="矩形"/>
              <p:cNvSpPr/>
              <p:nvPr/>
            </p:nvSpPr>
            <p:spPr>
              <a:xfrm>
                <a:off x="0" y="77923"/>
                <a:ext cx="528301" cy="1368154"/>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011" name="线性电源"/>
              <p:cNvSpPr/>
              <p:nvPr/>
            </p:nvSpPr>
            <p:spPr>
              <a:xfrm>
                <a:off x="0" y="761999"/>
                <a:ext cx="5283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t>线性电源</a:t>
                </a:r>
              </a:p>
            </p:txBody>
          </p:sp>
        </p:grpSp>
      </p:grpSp>
      <p:grpSp>
        <p:nvGrpSpPr>
          <p:cNvPr id="27" name="Group 703"/>
          <p:cNvGrpSpPr/>
          <p:nvPr/>
        </p:nvGrpSpPr>
        <p:grpSpPr>
          <a:xfrm>
            <a:off x="3441535" y="7941484"/>
            <a:ext cx="2160003" cy="407657"/>
            <a:chOff x="0" y="23466"/>
            <a:chExt cx="2160001" cy="407656"/>
          </a:xfrm>
        </p:grpSpPr>
        <p:sp>
          <p:nvSpPr>
            <p:cNvPr id="28" name="Shape 701"/>
            <p:cNvSpPr/>
            <p:nvPr/>
          </p:nvSpPr>
          <p:spPr>
            <a:xfrm>
              <a:off x="0" y="25982"/>
              <a:ext cx="2160001"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29" name="Shape 702"/>
            <p:cNvSpPr txBox="1"/>
            <p:nvPr/>
          </p:nvSpPr>
          <p:spPr>
            <a:xfrm>
              <a:off x="520873" y="23466"/>
              <a:ext cx="1118250" cy="400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rPr lang="zh-CN" altLang="en-US" dirty="0" smtClean="0"/>
                <a:t>响应速度</a:t>
              </a:r>
              <a:endParaRPr dirty="0"/>
            </a:p>
          </p:txBody>
        </p:sp>
      </p:grpSp>
      <p:sp>
        <p:nvSpPr>
          <p:cNvPr id="30" name="Shape 706"/>
          <p:cNvSpPr/>
          <p:nvPr/>
        </p:nvSpPr>
        <p:spPr>
          <a:xfrm>
            <a:off x="2028167" y="6940690"/>
            <a:ext cx="2491300" cy="10007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31" name="Shape 486"/>
          <p:cNvSpPr txBox="1"/>
          <p:nvPr/>
        </p:nvSpPr>
        <p:spPr>
          <a:xfrm>
            <a:off x="608532" y="1485052"/>
            <a:ext cx="8657745" cy="1617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lang="zh-CN" altLang="en-US" sz="2800" b="0" u="sng" dirty="0">
                <a:sym typeface="华文中宋"/>
              </a:rPr>
              <a:t>稳压电源（</a:t>
            </a:r>
            <a:r>
              <a:rPr lang="en-US" altLang="zh-CN" sz="2800" b="0" u="sng" dirty="0">
                <a:sym typeface="华文中宋"/>
              </a:rPr>
              <a:t>stabilized voltage supply</a:t>
            </a:r>
            <a:r>
              <a:rPr lang="zh-CN" altLang="en-US" sz="2800" b="0" u="sng" dirty="0">
                <a:sym typeface="华文中宋"/>
              </a:rPr>
              <a:t>）是能为负载提供稳定的交流电或直流电的电子装置，包括交流稳压电源和直流稳压电源两大</a:t>
            </a:r>
            <a:r>
              <a:rPr lang="zh-CN" altLang="en-US" sz="2800" b="0" u="sng" dirty="0" smtClean="0">
                <a:sym typeface="华文中宋"/>
              </a:rPr>
              <a:t>类。</a:t>
            </a:r>
            <a:endParaRPr b="0" u="none" dirty="0"/>
          </a:p>
        </p:txBody>
      </p:sp>
      <p:sp>
        <p:nvSpPr>
          <p:cNvPr id="32" name="Shape 486"/>
          <p:cNvSpPr txBox="1"/>
          <p:nvPr/>
        </p:nvSpPr>
        <p:spPr>
          <a:xfrm>
            <a:off x="608532" y="3217694"/>
            <a:ext cx="8657745" cy="1109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lang="zh-CN" altLang="en-US" sz="2800" b="0" u="sng" dirty="0" smtClean="0">
                <a:sym typeface="华文中宋"/>
              </a:rPr>
              <a:t>直流稳压电源又可以分为线性电源</a:t>
            </a:r>
            <a:r>
              <a:rPr lang="zh-CN" altLang="en-US" sz="2800" b="0" u="sng" dirty="0">
                <a:sym typeface="华文中宋"/>
              </a:rPr>
              <a:t>（</a:t>
            </a:r>
            <a:r>
              <a:rPr lang="en-AU" altLang="zh-CN" sz="2800" b="0" u="sng" dirty="0">
                <a:sym typeface="华文中宋"/>
              </a:rPr>
              <a:t>Linear </a:t>
            </a:r>
            <a:r>
              <a:rPr lang="en-AU" altLang="zh-CN" sz="2800" b="0" u="sng" dirty="0" smtClean="0">
                <a:sym typeface="华文中宋"/>
              </a:rPr>
              <a:t>Regulator </a:t>
            </a:r>
            <a:r>
              <a:rPr lang="zh-CN" altLang="en-US" sz="2800" b="0" u="sng" dirty="0" smtClean="0">
                <a:sym typeface="华文中宋"/>
              </a:rPr>
              <a:t>和开关电源（</a:t>
            </a:r>
            <a:r>
              <a:rPr lang="en-US" altLang="zh-CN" sz="2800" b="0" u="sng" dirty="0" smtClean="0">
                <a:sym typeface="华文中宋"/>
              </a:rPr>
              <a:t>Switch </a:t>
            </a:r>
            <a:r>
              <a:rPr lang="en-AU" altLang="zh-CN" sz="2800" b="0" u="sng" dirty="0">
                <a:sym typeface="华文中宋"/>
              </a:rPr>
              <a:t>Regulator </a:t>
            </a:r>
            <a:r>
              <a:rPr lang="zh-CN" altLang="en-US" sz="2800" b="0" u="sng" dirty="0" smtClean="0">
                <a:sym typeface="华文中宋"/>
              </a:rPr>
              <a:t>）两种。</a:t>
            </a:r>
            <a:endParaRPr b="0" u="none" dirty="0"/>
          </a:p>
        </p:txBody>
      </p:sp>
    </p:spTree>
    <p:extLst>
      <p:ext uri="{BB962C8B-B14F-4D97-AF65-F5344CB8AC3E}">
        <p14:creationId xmlns:p14="http://schemas.microsoft.com/office/powerpoint/2010/main" val="82530191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1013"/>
                                        </p:tgtEl>
                                        <p:attrNameLst>
                                          <p:attrName>style.visibility</p:attrName>
                                        </p:attrNameLst>
                                      </p:cBhvr>
                                      <p:to>
                                        <p:strVal val="visible"/>
                                      </p:to>
                                    </p:set>
                                    <p:anim calcmode="lin" valueType="num">
                                      <p:cBhvr>
                                        <p:cTn id="7" dur="500" fill="hold"/>
                                        <p:tgtEl>
                                          <p:spTgt spid="1013"/>
                                        </p:tgtEl>
                                        <p:attrNameLst>
                                          <p:attrName>ppt_x</p:attrName>
                                        </p:attrNameLst>
                                      </p:cBhvr>
                                      <p:tavLst>
                                        <p:tav tm="0">
                                          <p:val>
                                            <p:strVal val="#ppt_x"/>
                                          </p:val>
                                        </p:tav>
                                        <p:tav tm="100000">
                                          <p:val>
                                            <p:strVal val="#ppt_x"/>
                                          </p:val>
                                        </p:tav>
                                      </p:tavLst>
                                    </p:anim>
                                    <p:anim calcmode="lin" valueType="num">
                                      <p:cBhvr>
                                        <p:cTn id="8" dur="500" fill="hold"/>
                                        <p:tgtEl>
                                          <p:spTgt spid="10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稳压电源"/>
          <p:cNvSpPr>
            <a:spLocks noGrp="1"/>
          </p:cNvSpPr>
          <p:nvPr>
            <p:ph type="title"/>
          </p:nvPr>
        </p:nvSpPr>
        <p:spPr>
          <a:prstGeom prst="rect">
            <a:avLst/>
          </a:prstGeom>
        </p:spPr>
        <p:txBody>
          <a:bodyPr/>
          <a:lstStyle/>
          <a:p>
            <a:r>
              <a:t>稳压电源</a:t>
            </a:r>
          </a:p>
        </p:txBody>
      </p:sp>
      <p:sp>
        <p:nvSpPr>
          <p:cNvPr id="2" name="矩形 1"/>
          <p:cNvSpPr/>
          <p:nvPr/>
        </p:nvSpPr>
        <p:spPr>
          <a:xfrm>
            <a:off x="718457" y="1812337"/>
            <a:ext cx="11567886" cy="5909310"/>
          </a:xfrm>
          <a:prstGeom prst="rect">
            <a:avLst/>
          </a:prstGeom>
        </p:spPr>
        <p:txBody>
          <a:bodyPr wrap="square">
            <a:spAutoFit/>
          </a:bodyPr>
          <a:lstStyle/>
          <a:p>
            <a:pPr algn="just">
              <a:lnSpc>
                <a:spcPct val="150000"/>
              </a:lnSpc>
            </a:pPr>
            <a:r>
              <a:rPr lang="zh-CN" altLang="en-US" sz="2800" dirty="0" smtClean="0"/>
              <a:t>特点：</a:t>
            </a:r>
            <a:endParaRPr lang="en-US" altLang="zh-CN" sz="2800" dirty="0" smtClean="0"/>
          </a:p>
          <a:p>
            <a:pPr algn="just">
              <a:lnSpc>
                <a:spcPct val="150000"/>
              </a:lnSpc>
            </a:pPr>
            <a:r>
              <a:rPr lang="en-US" altLang="zh-CN" sz="2800" dirty="0" smtClean="0"/>
              <a:t>1</a:t>
            </a:r>
            <a:r>
              <a:rPr lang="zh-CN" altLang="en-US" sz="2800" dirty="0"/>
              <a:t>、开关电源是直流电转变为高频脉冲电流，将电能储存到电感、电容元件中，利用电感、电容的特性将电能按预定的要求释放出来来改变输出电压或电流的；线性电源没有高频脉冲和储存元件，它利用元器件线性特性在负载变化时瞬间反馈控制输入达到稳定电压和电流的</a:t>
            </a:r>
            <a:r>
              <a:rPr lang="zh-CN" altLang="en-US" sz="2800" dirty="0" smtClean="0"/>
              <a:t>。</a:t>
            </a:r>
            <a:endParaRPr lang="zh-CN" altLang="en-US" sz="2800" dirty="0"/>
          </a:p>
          <a:p>
            <a:pPr algn="just">
              <a:lnSpc>
                <a:spcPct val="200000"/>
              </a:lnSpc>
            </a:pPr>
            <a:r>
              <a:rPr lang="en-US" altLang="zh-CN" sz="2800" dirty="0"/>
              <a:t>2</a:t>
            </a:r>
            <a:r>
              <a:rPr lang="zh-CN" altLang="en-US" sz="2800" dirty="0"/>
              <a:t>、开关电源可以降压，也可以升压；线性电源只能降压。</a:t>
            </a:r>
          </a:p>
          <a:p>
            <a:pPr algn="just">
              <a:lnSpc>
                <a:spcPct val="200000"/>
              </a:lnSpc>
            </a:pPr>
            <a:r>
              <a:rPr lang="en-US" altLang="zh-CN" sz="2800" dirty="0"/>
              <a:t>3</a:t>
            </a:r>
            <a:r>
              <a:rPr lang="zh-CN" altLang="en-US" sz="2800" dirty="0"/>
              <a:t>、开关电源效率高；线性电源效率低。</a:t>
            </a:r>
          </a:p>
          <a:p>
            <a:pPr algn="just">
              <a:lnSpc>
                <a:spcPct val="200000"/>
              </a:lnSpc>
            </a:pPr>
            <a:r>
              <a:rPr lang="en-US" altLang="zh-CN" sz="2800" dirty="0"/>
              <a:t>4</a:t>
            </a:r>
            <a:r>
              <a:rPr lang="zh-CN" altLang="en-US" sz="2800" dirty="0"/>
              <a:t>、线性电源控制速度快，波纹小；开关电源波纹大。</a:t>
            </a:r>
            <a:endParaRPr lang="zh-CN" altLang="en-US" sz="2800" dirty="0"/>
          </a:p>
        </p:txBody>
      </p:sp>
    </p:spTree>
    <p:extLst>
      <p:ext uri="{BB962C8B-B14F-4D97-AF65-F5344CB8AC3E}">
        <p14:creationId xmlns:p14="http://schemas.microsoft.com/office/powerpoint/2010/main" val="2094405496"/>
      </p:ext>
    </p:extLst>
  </p:cSld>
  <p:clrMapOvr>
    <a:masterClrMapping/>
  </p:clrMapOvr>
  <p:transition spd="med"/>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687" name="Shape 277"/>
          <p:cNvSpPr/>
          <p:nvPr/>
        </p:nvSpPr>
        <p:spPr>
          <a:xfrm>
            <a:off x="3453994" y="2628002"/>
            <a:ext cx="1308101" cy="635001"/>
          </a:xfrm>
          <a:prstGeom prst="rect">
            <a:avLst/>
          </a:prstGeom>
          <a:no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传感器</a:t>
            </a:r>
            <a:endParaRPr dirty="0"/>
          </a:p>
        </p:txBody>
      </p:sp>
      <p:sp>
        <p:nvSpPr>
          <p:cNvPr id="688" name="Shape 277"/>
          <p:cNvSpPr/>
          <p:nvPr/>
        </p:nvSpPr>
        <p:spPr>
          <a:xfrm>
            <a:off x="5524057" y="2594910"/>
            <a:ext cx="1743117" cy="1143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689" name="Shape 277"/>
          <p:cNvSpPr/>
          <p:nvPr/>
        </p:nvSpPr>
        <p:spPr>
          <a:xfrm>
            <a:off x="8029137" y="2628002"/>
            <a:ext cx="1557623" cy="635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690" name="Shape 277"/>
          <p:cNvSpPr/>
          <p:nvPr/>
        </p:nvSpPr>
        <p:spPr>
          <a:xfrm>
            <a:off x="10492465" y="2628002"/>
            <a:ext cx="1557624" cy="635001"/>
          </a:xfrm>
          <a:prstGeom prst="rect">
            <a:avLst/>
          </a:prstGeom>
          <a:solidFill>
            <a:schemeClr val="accent5">
              <a:lumMod val="60000"/>
              <a:lumOff val="40000"/>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信号处理</a:t>
            </a:r>
            <a:endParaRPr dirty="0"/>
          </a:p>
        </p:txBody>
      </p:sp>
      <p:sp>
        <p:nvSpPr>
          <p:cNvPr id="691"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稳压电源</a:t>
            </a:r>
          </a:p>
        </p:txBody>
      </p:sp>
      <p:sp>
        <p:nvSpPr>
          <p:cNvPr id="70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70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70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71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696" name="检测系统设计"/>
          <p:cNvSpPr txBox="1">
            <a:spLocks noGrp="1"/>
          </p:cNvSpPr>
          <p:nvPr>
            <p:ph type="title"/>
          </p:nvPr>
        </p:nvSpPr>
        <p:spPr>
          <a:prstGeom prst="rect">
            <a:avLst/>
          </a:prstGeom>
        </p:spPr>
        <p:txBody>
          <a:bodyPr/>
          <a:lstStyle/>
          <a:p>
            <a:r>
              <a:t>检测系统设计</a:t>
            </a:r>
          </a:p>
        </p:txBody>
      </p:sp>
      <p:sp>
        <p:nvSpPr>
          <p:cNvPr id="69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70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70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70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1551660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 calcmode="lin" valueType="num">
                                      <p:cBhvr>
                                        <p:cTn id="7" dur="500" fill="hold"/>
                                        <p:tgtEl>
                                          <p:spTgt spid="690"/>
                                        </p:tgtEl>
                                        <p:attrNameLst>
                                          <p:attrName>ppt_w</p:attrName>
                                        </p:attrNameLst>
                                      </p:cBhvr>
                                      <p:tavLst>
                                        <p:tav tm="0">
                                          <p:val>
                                            <p:fltVal val="0"/>
                                          </p:val>
                                        </p:tav>
                                        <p:tav tm="100000">
                                          <p:val>
                                            <p:strVal val="#ppt_w"/>
                                          </p:val>
                                        </p:tav>
                                      </p:tavLst>
                                    </p:anim>
                                    <p:anim calcmode="lin" valueType="num">
                                      <p:cBhvr>
                                        <p:cTn id="8" dur="500" fill="hold"/>
                                        <p:tgtEl>
                                          <p:spTgt spid="690"/>
                                        </p:tgtEl>
                                        <p:attrNameLst>
                                          <p:attrName>ppt_h</p:attrName>
                                        </p:attrNameLst>
                                      </p:cBhvr>
                                      <p:tavLst>
                                        <p:tav tm="0">
                                          <p:val>
                                            <p:fltVal val="0"/>
                                          </p:val>
                                        </p:tav>
                                        <p:tav tm="100000">
                                          <p:val>
                                            <p:strVal val="#ppt_h"/>
                                          </p:val>
                                        </p:tav>
                                      </p:tavLst>
                                    </p:anim>
                                    <p:animEffect transition="in" filter="fade">
                                      <p:cBhvr>
                                        <p:cTn id="9" dur="5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信号处理"/>
          <p:cNvSpPr>
            <a:spLocks noGrp="1"/>
          </p:cNvSpPr>
          <p:nvPr>
            <p:ph type="title"/>
          </p:nvPr>
        </p:nvSpPr>
        <p:spPr>
          <a:prstGeom prst="rect">
            <a:avLst/>
          </a:prstGeom>
        </p:spPr>
        <p:txBody>
          <a:bodyPr/>
          <a:lstStyle/>
          <a:p>
            <a:r>
              <a:t>信号处理</a:t>
            </a:r>
          </a:p>
        </p:txBody>
      </p:sp>
      <p:sp>
        <p:nvSpPr>
          <p:cNvPr id="824" name="Rectangle 2"/>
          <p:cNvSpPr txBox="1"/>
          <p:nvPr/>
        </p:nvSpPr>
        <p:spPr>
          <a:xfrm>
            <a:off x="667828" y="2212970"/>
            <a:ext cx="11350585" cy="3454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l" defTabSz="914400">
              <a:lnSpc>
                <a:spcPct val="200000"/>
              </a:lnSpc>
              <a:buSzPct val="100000"/>
              <a:buFont typeface="Arial"/>
              <a:buChar char="•"/>
              <a:defRPr sz="2700" b="0">
                <a:solidFill>
                  <a:srgbClr val="030609"/>
                </a:solidFill>
                <a:latin typeface="华文中宋"/>
                <a:ea typeface="华文中宋"/>
                <a:cs typeface="华文中宋"/>
                <a:sym typeface="华文中宋"/>
              </a:defRPr>
            </a:pPr>
            <a:r>
              <a:rPr dirty="0" err="1"/>
              <a:t>信号处理模块是现代测控系统的</a:t>
            </a:r>
            <a:r>
              <a:rPr dirty="0" err="1">
                <a:solidFill>
                  <a:srgbClr val="FF0000"/>
                </a:solidFill>
              </a:rPr>
              <a:t>中枢环节</a:t>
            </a:r>
            <a:r>
              <a:rPr dirty="0" err="1"/>
              <a:t>，其作用和人的大脑相似</a:t>
            </a:r>
            <a:r>
              <a:rPr dirty="0"/>
              <a:t>。</a:t>
            </a:r>
          </a:p>
          <a:p>
            <a:pPr marL="342900" indent="-342900" algn="l" defTabSz="914400">
              <a:lnSpc>
                <a:spcPct val="200000"/>
              </a:lnSpc>
              <a:spcBef>
                <a:spcPts val="300"/>
              </a:spcBef>
              <a:buSzPct val="100000"/>
              <a:buFont typeface="Arial"/>
              <a:buChar char="•"/>
              <a:defRPr sz="2700" b="0">
                <a:solidFill>
                  <a:srgbClr val="030609"/>
                </a:solidFill>
                <a:latin typeface="华文中宋"/>
                <a:ea typeface="华文中宋"/>
                <a:cs typeface="华文中宋"/>
                <a:sym typeface="华文中宋"/>
              </a:defRPr>
            </a:pPr>
            <a:r>
              <a:rPr dirty="0" smtClean="0"/>
              <a:t>数据处理模块通常以各种型号的</a:t>
            </a:r>
            <a:r>
              <a:rPr dirty="0" smtClean="0">
                <a:solidFill>
                  <a:srgbClr val="FF0000"/>
                </a:solidFill>
              </a:rPr>
              <a:t>微处理器为核心</a:t>
            </a:r>
            <a:r>
              <a:rPr dirty="0" smtClean="0"/>
              <a:t>构建</a:t>
            </a:r>
            <a:r>
              <a:rPr dirty="0"/>
              <a:t>，对高频信号和复杂信号的处理有时需增加数据传输和运算速度快、处理精度高的专用高速数据处理器（DSP）或直接采用工业控制计算机。</a:t>
            </a:r>
          </a:p>
        </p:txBody>
      </p:sp>
    </p:spTree>
    <p:extLst>
      <p:ext uri="{BB962C8B-B14F-4D97-AF65-F5344CB8AC3E}">
        <p14:creationId xmlns:p14="http://schemas.microsoft.com/office/powerpoint/2010/main" val="378723388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824"/>
                                        </p:tgtEl>
                                        <p:attrNameLst>
                                          <p:attrName>style.visibility</p:attrName>
                                        </p:attrNameLst>
                                      </p:cBhvr>
                                      <p:to>
                                        <p:strVal val="visible"/>
                                      </p:to>
                                    </p:set>
                                    <p:animEffect transition="in" filter="box(out)">
                                      <p:cBhvr>
                                        <p:cTn id="7" dur="1000"/>
                                        <p:tgtEl>
                                          <p:spTgt spid="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信号处理"/>
          <p:cNvSpPr>
            <a:spLocks noGrp="1"/>
          </p:cNvSpPr>
          <p:nvPr>
            <p:ph type="title"/>
          </p:nvPr>
        </p:nvSpPr>
        <p:spPr>
          <a:prstGeom prst="rect">
            <a:avLst/>
          </a:prstGeom>
        </p:spPr>
        <p:txBody>
          <a:bodyPr/>
          <a:lstStyle/>
          <a:p>
            <a:r>
              <a:t>信号处理</a:t>
            </a:r>
          </a:p>
        </p:txBody>
      </p:sp>
      <p:sp>
        <p:nvSpPr>
          <p:cNvPr id="27" name="Shape 486"/>
          <p:cNvSpPr txBox="1"/>
          <p:nvPr/>
        </p:nvSpPr>
        <p:spPr>
          <a:xfrm>
            <a:off x="1098209" y="1821779"/>
            <a:ext cx="10592147" cy="558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lang="zh-CN" altLang="en-US" dirty="0" smtClean="0"/>
              <a:t>信号处理主要分为  </a:t>
            </a:r>
            <a:r>
              <a:rPr lang="zh-CN" altLang="en-US" dirty="0" smtClean="0">
                <a:solidFill>
                  <a:srgbClr val="0070C0"/>
                </a:solidFill>
              </a:rPr>
              <a:t>时域  、空域（多维信号）</a:t>
            </a:r>
            <a:r>
              <a:rPr lang="zh-CN" altLang="en-US" dirty="0" smtClean="0"/>
              <a:t>和 </a:t>
            </a:r>
            <a:r>
              <a:rPr lang="zh-CN" altLang="en-US" dirty="0" smtClean="0">
                <a:solidFill>
                  <a:srgbClr val="0070C0"/>
                </a:solidFill>
              </a:rPr>
              <a:t>变换域 </a:t>
            </a:r>
            <a:r>
              <a:rPr lang="zh-CN" altLang="en-US" dirty="0" smtClean="0"/>
              <a:t>处理。</a:t>
            </a:r>
            <a:endParaRPr b="0" u="none" dirty="0"/>
          </a:p>
        </p:txBody>
      </p:sp>
      <p:sp>
        <p:nvSpPr>
          <p:cNvPr id="26" name="Shape 486"/>
          <p:cNvSpPr txBox="1"/>
          <p:nvPr/>
        </p:nvSpPr>
        <p:spPr>
          <a:xfrm>
            <a:off x="1098208" y="3598450"/>
            <a:ext cx="10592147" cy="144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a:r>
              <a:rPr lang="zh-CN" altLang="en-US" sz="2800" dirty="0">
                <a:latin typeface="宋体" panose="02010600030101010101" pitchFamily="2" charset="-122"/>
                <a:ea typeface="宋体" panose="02010600030101010101" pitchFamily="2" charset="-122"/>
              </a:rPr>
              <a:t>时域（时间域）</a:t>
            </a:r>
            <a:r>
              <a:rPr lang="en-US" altLang="zh-CN" sz="2800" b="0" dirty="0">
                <a:latin typeface="宋体" panose="02010600030101010101" pitchFamily="2" charset="-122"/>
                <a:ea typeface="宋体" panose="02010600030101010101" pitchFamily="2" charset="-122"/>
              </a:rPr>
              <a:t>:</a:t>
            </a:r>
            <a:r>
              <a:rPr lang="zh-CN" altLang="en-US" sz="2800" b="0" dirty="0">
                <a:latin typeface="宋体" panose="02010600030101010101" pitchFamily="2" charset="-122"/>
                <a:ea typeface="宋体" panose="02010600030101010101" pitchFamily="2" charset="-122"/>
              </a:rPr>
              <a:t>自变量是时间</a:t>
            </a:r>
            <a:r>
              <a:rPr lang="en-US" altLang="zh-CN" sz="2800" b="0" dirty="0">
                <a:latin typeface="宋体" panose="02010600030101010101" pitchFamily="2" charset="-122"/>
                <a:ea typeface="宋体" panose="02010600030101010101" pitchFamily="2" charset="-122"/>
              </a:rPr>
              <a:t>,</a:t>
            </a:r>
            <a:r>
              <a:rPr lang="zh-CN" altLang="en-US" sz="2800" b="0" dirty="0">
                <a:latin typeface="宋体" panose="02010600030101010101" pitchFamily="2" charset="-122"/>
                <a:ea typeface="宋体" panose="02010600030101010101" pitchFamily="2" charset="-122"/>
              </a:rPr>
              <a:t>即横轴是时间</a:t>
            </a:r>
            <a:r>
              <a:rPr lang="en-US" altLang="zh-CN" sz="2800" b="0" dirty="0">
                <a:latin typeface="宋体" panose="02010600030101010101" pitchFamily="2" charset="-122"/>
                <a:ea typeface="宋体" panose="02010600030101010101" pitchFamily="2" charset="-122"/>
              </a:rPr>
              <a:t>,</a:t>
            </a:r>
            <a:r>
              <a:rPr lang="zh-CN" altLang="en-US" sz="2800" b="0" dirty="0">
                <a:latin typeface="宋体" panose="02010600030101010101" pitchFamily="2" charset="-122"/>
                <a:ea typeface="宋体" panose="02010600030101010101" pitchFamily="2" charset="-122"/>
              </a:rPr>
              <a:t>纵轴是信号的变化。其动态</a:t>
            </a:r>
            <a:r>
              <a:rPr lang="zh-CN" altLang="en-US" sz="2800" b="0" dirty="0" smtClean="0">
                <a:latin typeface="宋体" panose="02010600030101010101" pitchFamily="2" charset="-122"/>
                <a:ea typeface="宋体" panose="02010600030101010101" pitchFamily="2" charset="-122"/>
              </a:rPr>
              <a:t>信号 </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f</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t</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0" dirty="0" smtClean="0">
                <a:latin typeface="宋体" panose="02010600030101010101" pitchFamily="2" charset="-122"/>
                <a:ea typeface="宋体" panose="02010600030101010101" pitchFamily="2" charset="-122"/>
              </a:rPr>
              <a:t>是</a:t>
            </a:r>
            <a:r>
              <a:rPr lang="zh-CN" altLang="en-US" sz="2800" b="0" dirty="0">
                <a:latin typeface="宋体" panose="02010600030101010101" pitchFamily="2" charset="-122"/>
                <a:ea typeface="宋体" panose="02010600030101010101" pitchFamily="2" charset="-122"/>
              </a:rPr>
              <a:t>描述信号在不同时刻取值的函数。</a:t>
            </a:r>
            <a:r>
              <a:rPr lang="zh-CN" altLang="en-US" sz="2800" dirty="0">
                <a:latin typeface="宋体" panose="02010600030101010101" pitchFamily="2" charset="-122"/>
                <a:ea typeface="宋体" panose="02010600030101010101" pitchFamily="2" charset="-122"/>
              </a:rPr>
              <a:t/>
            </a:r>
            <a:br>
              <a:rPr lang="zh-CN" altLang="en-US" sz="2800" dirty="0">
                <a:latin typeface="宋体" panose="02010600030101010101" pitchFamily="2" charset="-122"/>
                <a:ea typeface="宋体" panose="02010600030101010101" pitchFamily="2" charset="-122"/>
              </a:rPr>
            </a:br>
            <a:endParaRPr lang="zh-CN" altLang="en-US" sz="3200" dirty="0">
              <a:latin typeface="宋体" panose="02010600030101010101" pitchFamily="2" charset="-122"/>
              <a:ea typeface="宋体" panose="02010600030101010101" pitchFamily="2" charset="-122"/>
            </a:endParaRPr>
          </a:p>
        </p:txBody>
      </p:sp>
      <p:sp>
        <p:nvSpPr>
          <p:cNvPr id="28" name="Shape 486"/>
          <p:cNvSpPr txBox="1"/>
          <p:nvPr/>
        </p:nvSpPr>
        <p:spPr>
          <a:xfrm>
            <a:off x="1098208" y="5249450"/>
            <a:ext cx="10592147" cy="144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a:r>
              <a:rPr lang="zh-CN" altLang="en-US" sz="2800" dirty="0">
                <a:latin typeface="宋体" panose="02010600030101010101" pitchFamily="2" charset="-122"/>
                <a:ea typeface="宋体" panose="02010600030101010101" pitchFamily="2" charset="-122"/>
              </a:rPr>
              <a:t>空</a:t>
            </a:r>
            <a:r>
              <a:rPr lang="zh-CN" altLang="en-US" sz="2800" dirty="0" smtClean="0">
                <a:latin typeface="宋体" panose="02010600030101010101" pitchFamily="2" charset="-122"/>
                <a:ea typeface="宋体" panose="02010600030101010101" pitchFamily="2" charset="-122"/>
              </a:rPr>
              <a:t>域（空间</a:t>
            </a:r>
            <a:r>
              <a:rPr lang="zh-CN" altLang="en-US" sz="2800" dirty="0">
                <a:latin typeface="宋体" panose="02010600030101010101" pitchFamily="2" charset="-122"/>
                <a:ea typeface="宋体" panose="02010600030101010101" pitchFamily="2" charset="-122"/>
              </a:rPr>
              <a:t>域）</a:t>
            </a:r>
            <a:r>
              <a:rPr lang="en-US" altLang="zh-CN" sz="2800" b="0" dirty="0">
                <a:latin typeface="宋体" panose="02010600030101010101" pitchFamily="2" charset="-122"/>
                <a:ea typeface="宋体" panose="02010600030101010101" pitchFamily="2" charset="-122"/>
              </a:rPr>
              <a:t>:</a:t>
            </a:r>
            <a:r>
              <a:rPr lang="zh-CN" altLang="en-US" sz="2800" b="0" dirty="0">
                <a:latin typeface="宋体" panose="02010600030101010101" pitchFamily="2" charset="-122"/>
                <a:ea typeface="宋体" panose="02010600030101010101" pitchFamily="2" charset="-122"/>
              </a:rPr>
              <a:t>自变量</a:t>
            </a:r>
            <a:r>
              <a:rPr lang="zh-CN" altLang="en-US" sz="2800" b="0" dirty="0" smtClean="0">
                <a:latin typeface="宋体" panose="02010600030101010101" pitchFamily="2" charset="-122"/>
                <a:ea typeface="宋体" panose="02010600030101010101" pitchFamily="2" charset="-122"/>
              </a:rPr>
              <a:t>是空间方位</a:t>
            </a:r>
            <a:r>
              <a:rPr lang="en-US" altLang="zh-CN" sz="2800" b="0" dirty="0" smtClean="0">
                <a:latin typeface="宋体" panose="02010600030101010101" pitchFamily="2" charset="-122"/>
                <a:ea typeface="宋体" panose="02010600030101010101" pitchFamily="2" charset="-122"/>
              </a:rPr>
              <a:t>,</a:t>
            </a:r>
            <a:r>
              <a:rPr lang="zh-CN" altLang="en-US" sz="2800" b="0" dirty="0" smtClean="0">
                <a:latin typeface="宋体" panose="02010600030101010101" pitchFamily="2" charset="-122"/>
                <a:ea typeface="宋体" panose="02010600030101010101" pitchFamily="2" charset="-122"/>
              </a:rPr>
              <a:t>如</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x</a:t>
            </a:r>
            <a:r>
              <a:rPr lang="zh-CN" altLang="en-US" sz="2800" b="0" dirty="0" smtClean="0">
                <a:latin typeface="宋体" panose="02010600030101010101" pitchFamily="2" charset="-122"/>
                <a:ea typeface="宋体" panose="02010600030101010101" pitchFamily="2" charset="-122"/>
              </a:rPr>
              <a:t>轴和</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y</a:t>
            </a:r>
            <a:r>
              <a:rPr lang="zh-CN" altLang="en-US" sz="2800" b="0" dirty="0" smtClean="0">
                <a:latin typeface="宋体" panose="02010600030101010101" pitchFamily="2" charset="-122"/>
                <a:ea typeface="宋体" panose="02010600030101010101" pitchFamily="2" charset="-122"/>
              </a:rPr>
              <a:t>轴表示空间的坐标。</a:t>
            </a:r>
            <a:r>
              <a:rPr lang="zh-CN" altLang="en-US" sz="2800" b="0" dirty="0">
                <a:latin typeface="宋体" panose="02010600030101010101" pitchFamily="2" charset="-122"/>
                <a:ea typeface="宋体" panose="02010600030101010101" pitchFamily="2" charset="-122"/>
              </a:rPr>
              <a:t>其动态</a:t>
            </a:r>
            <a:r>
              <a:rPr lang="zh-CN" altLang="en-US" sz="2800" b="0" dirty="0" smtClean="0">
                <a:latin typeface="宋体" panose="02010600030101010101" pitchFamily="2" charset="-122"/>
                <a:ea typeface="宋体" panose="02010600030101010101" pitchFamily="2" charset="-122"/>
              </a:rPr>
              <a:t>信号 </a:t>
            </a:r>
            <a:r>
              <a:rPr lang="en-US" altLang="zh-CN" sz="2800" b="0" i="1" dirty="0" smtClean="0">
                <a:latin typeface="Times New Roman" panose="02020603050405020304" pitchFamily="18" charset="0"/>
                <a:ea typeface="宋体" panose="02010600030101010101" pitchFamily="2" charset="-122"/>
                <a:cs typeface="Times New Roman" panose="02020603050405020304" pitchFamily="18" charset="0"/>
              </a:rPr>
              <a:t>f</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0" i="1" dirty="0" err="1" smtClean="0">
                <a:latin typeface="Times New Roman" panose="02020603050405020304" pitchFamily="18" charset="0"/>
                <a:ea typeface="宋体" panose="02010600030101010101" pitchFamily="2" charset="-122"/>
                <a:cs typeface="Times New Roman" panose="02020603050405020304" pitchFamily="18" charset="0"/>
              </a:rPr>
              <a:t>x,y</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0" dirty="0" smtClean="0">
                <a:latin typeface="宋体" panose="02010600030101010101" pitchFamily="2" charset="-122"/>
                <a:ea typeface="宋体" panose="02010600030101010101" pitchFamily="2" charset="-122"/>
              </a:rPr>
              <a:t>是</a:t>
            </a:r>
            <a:r>
              <a:rPr lang="zh-CN" altLang="en-US" sz="2800" b="0" dirty="0">
                <a:latin typeface="宋体" panose="02010600030101010101" pitchFamily="2" charset="-122"/>
                <a:ea typeface="宋体" panose="02010600030101010101" pitchFamily="2" charset="-122"/>
              </a:rPr>
              <a:t>描述信号</a:t>
            </a:r>
            <a:r>
              <a:rPr lang="zh-CN" altLang="en-US" sz="2800" b="0" dirty="0" smtClean="0">
                <a:latin typeface="宋体" panose="02010600030101010101" pitchFamily="2" charset="-122"/>
                <a:ea typeface="宋体" panose="02010600030101010101" pitchFamily="2" charset="-122"/>
              </a:rPr>
              <a:t>在</a:t>
            </a:r>
            <a:r>
              <a:rPr lang="zh-CN" altLang="en-US" sz="2800" b="0" dirty="0">
                <a:latin typeface="宋体" panose="02010600030101010101" pitchFamily="2" charset="-122"/>
                <a:ea typeface="宋体" panose="02010600030101010101" pitchFamily="2" charset="-122"/>
              </a:rPr>
              <a:t>同</a:t>
            </a:r>
            <a:r>
              <a:rPr lang="zh-CN" altLang="en-US" sz="2800" b="0" dirty="0" smtClean="0">
                <a:latin typeface="宋体" panose="02010600030101010101" pitchFamily="2" charset="-122"/>
                <a:ea typeface="宋体" panose="02010600030101010101" pitchFamily="2" charset="-122"/>
              </a:rPr>
              <a:t>时刻，坐标</a:t>
            </a:r>
            <a:r>
              <a:rPr lang="en-US" altLang="zh-CN" sz="2800" b="0" dirty="0" smtClean="0">
                <a:latin typeface="宋体" panose="02010600030101010101" pitchFamily="2" charset="-122"/>
                <a:ea typeface="宋体" panose="02010600030101010101" pitchFamily="2" charset="-122"/>
              </a:rPr>
              <a:t>(</a:t>
            </a:r>
            <a:r>
              <a:rPr lang="en-US" altLang="zh-CN" sz="2800" b="0" i="1" dirty="0" err="1" smtClean="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b="0" dirty="0" err="1"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0" i="1" dirty="0" err="1" smtClean="0">
                <a:latin typeface="Times New Roman" panose="02020603050405020304" pitchFamily="18" charset="0"/>
                <a:ea typeface="宋体" panose="02010600030101010101" pitchFamily="2" charset="-122"/>
                <a:cs typeface="Times New Roman" panose="02020603050405020304" pitchFamily="18" charset="0"/>
              </a:rPr>
              <a:t>y</a:t>
            </a:r>
            <a:r>
              <a:rPr lang="en-US" altLang="zh-CN" sz="2800" b="0" dirty="0" smtClean="0">
                <a:latin typeface="宋体" panose="02010600030101010101" pitchFamily="2" charset="-122"/>
                <a:ea typeface="宋体" panose="02010600030101010101" pitchFamily="2" charset="-122"/>
              </a:rPr>
              <a:t>)</a:t>
            </a:r>
            <a:r>
              <a:rPr lang="zh-CN" altLang="en-US" sz="2800" b="0" dirty="0" smtClean="0">
                <a:latin typeface="宋体" panose="02010600030101010101" pitchFamily="2" charset="-122"/>
                <a:ea typeface="宋体" panose="02010600030101010101" pitchFamily="2" charset="-122"/>
              </a:rPr>
              <a:t> 的函数</a:t>
            </a:r>
            <a:r>
              <a:rPr lang="zh-CN" altLang="en-US" sz="2800" b="0" dirty="0">
                <a:latin typeface="宋体" panose="02010600030101010101" pitchFamily="2" charset="-122"/>
                <a:ea typeface="宋体" panose="02010600030101010101" pitchFamily="2" charset="-122"/>
              </a:rPr>
              <a:t>值</a:t>
            </a:r>
            <a:r>
              <a:rPr lang="zh-CN" altLang="en-US" sz="2800" b="0" dirty="0" smtClean="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
            </a:r>
            <a:br>
              <a:rPr lang="zh-CN" altLang="en-US" sz="2800" dirty="0">
                <a:latin typeface="宋体" panose="02010600030101010101" pitchFamily="2" charset="-122"/>
                <a:ea typeface="宋体" panose="02010600030101010101" pitchFamily="2" charset="-122"/>
              </a:rPr>
            </a:b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3598687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27"/>
                                        </p:tgtEl>
                                        <p:attrNameLst>
                                          <p:attrName>style.visibility</p:attrName>
                                        </p:attrNameLst>
                                      </p:cBhvr>
                                      <p:to>
                                        <p:strVal val="visible"/>
                                      </p:to>
                                    </p:set>
                                    <p:animEffect transition="in" filter="box(out)">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26"/>
                                        </p:tgtEl>
                                        <p:attrNameLst>
                                          <p:attrName>style.visibility</p:attrName>
                                        </p:attrNameLst>
                                      </p:cBhvr>
                                      <p:to>
                                        <p:strVal val="visible"/>
                                      </p:to>
                                    </p:set>
                                    <p:animEffect transition="in" filter="box(out)">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iterate>
                                    <p:tmAbs val="0"/>
                                  </p:iterate>
                                  <p:childTnLst>
                                    <p:set>
                                      <p:cBhvr>
                                        <p:cTn id="16" fill="hold"/>
                                        <p:tgtEl>
                                          <p:spTgt spid="28"/>
                                        </p:tgtEl>
                                        <p:attrNameLst>
                                          <p:attrName>style.visibility</p:attrName>
                                        </p:attrNameLst>
                                      </p:cBhvr>
                                      <p:to>
                                        <p:strVal val="visible"/>
                                      </p:to>
                                    </p:set>
                                    <p:animEffect transition="in" filter="box(out)">
                                      <p:cBhvr>
                                        <p:cTn id="1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advAuto="0"/>
      <p:bldP spid="26" grpId="0" animBg="1" advAuto="0"/>
      <p:bldP spid="28"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信号处理"/>
          <p:cNvSpPr>
            <a:spLocks noGrp="1"/>
          </p:cNvSpPr>
          <p:nvPr>
            <p:ph type="title"/>
          </p:nvPr>
        </p:nvSpPr>
        <p:spPr>
          <a:prstGeom prst="rect">
            <a:avLst/>
          </a:prstGeom>
        </p:spPr>
        <p:txBody>
          <a:bodyPr/>
          <a:lstStyle/>
          <a:p>
            <a:r>
              <a:t>信号处理</a:t>
            </a:r>
          </a:p>
        </p:txBody>
      </p:sp>
      <p:sp>
        <p:nvSpPr>
          <p:cNvPr id="872" name="Shape 486"/>
          <p:cNvSpPr txBox="1"/>
          <p:nvPr/>
        </p:nvSpPr>
        <p:spPr>
          <a:xfrm>
            <a:off x="729909" y="1998358"/>
            <a:ext cx="10592147" cy="1109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dirty="0" err="1"/>
              <a:t>域变换</a:t>
            </a:r>
            <a:r>
              <a:rPr b="0" u="none" dirty="0" err="1"/>
              <a:t>：</a:t>
            </a:r>
            <a:r>
              <a:rPr b="0" u="none" dirty="0" err="1" smtClean="0"/>
              <a:t>将信号从时域</a:t>
            </a:r>
            <a:r>
              <a:rPr lang="zh-CN" altLang="en-US" b="0" dirty="0" smtClean="0"/>
              <a:t>或空域</a:t>
            </a:r>
            <a:r>
              <a:rPr b="0" u="none" dirty="0" err="1" smtClean="0"/>
              <a:t>变换到其他域</a:t>
            </a:r>
            <a:r>
              <a:rPr b="0" u="none" dirty="0" err="1"/>
              <a:t>，</a:t>
            </a:r>
            <a:r>
              <a:rPr b="0" u="none" dirty="0" err="1" smtClean="0"/>
              <a:t>或从其他域变换到时域</a:t>
            </a:r>
            <a:r>
              <a:rPr lang="zh-CN" altLang="en-US" b="0" u="none" dirty="0" smtClean="0"/>
              <a:t>、空域。</a:t>
            </a:r>
            <a:endParaRPr b="0" u="none" dirty="0"/>
          </a:p>
        </p:txBody>
      </p:sp>
      <p:grpSp>
        <p:nvGrpSpPr>
          <p:cNvPr id="890" name="Group 707"/>
          <p:cNvGrpSpPr/>
          <p:nvPr/>
        </p:nvGrpSpPr>
        <p:grpSpPr>
          <a:xfrm>
            <a:off x="1691312" y="2731263"/>
            <a:ext cx="7804553" cy="1654775"/>
            <a:chOff x="0" y="0"/>
            <a:chExt cx="7804551" cy="1654773"/>
          </a:xfrm>
        </p:grpSpPr>
        <p:grpSp>
          <p:nvGrpSpPr>
            <p:cNvPr id="877" name="Group 694"/>
            <p:cNvGrpSpPr/>
            <p:nvPr/>
          </p:nvGrpSpPr>
          <p:grpSpPr>
            <a:xfrm>
              <a:off x="2886822" y="0"/>
              <a:ext cx="2030906" cy="563247"/>
              <a:chOff x="0" y="0"/>
              <a:chExt cx="2030905" cy="563246"/>
            </a:xfrm>
          </p:grpSpPr>
          <p:sp>
            <p:nvSpPr>
              <p:cNvPr id="873"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grpSp>
            <p:nvGrpSpPr>
              <p:cNvPr id="876" name="Group 693"/>
              <p:cNvGrpSpPr/>
              <p:nvPr/>
            </p:nvGrpSpPr>
            <p:grpSpPr>
              <a:xfrm>
                <a:off x="25690" y="14471"/>
                <a:ext cx="1978175" cy="520531"/>
                <a:chOff x="0" y="0"/>
                <a:chExt cx="1978174" cy="520529"/>
              </a:xfrm>
            </p:grpSpPr>
            <p:sp>
              <p:nvSpPr>
                <p:cNvPr id="874"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75" name="Shape 692"/>
                <p:cNvSpPr txBox="1"/>
                <p:nvPr/>
              </p:nvSpPr>
              <p:spPr>
                <a:xfrm>
                  <a:off x="556017" y="-1"/>
                  <a:ext cx="866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defTabSz="914400">
                    <a:defRPr sz="2000">
                      <a:latin typeface="华文中宋"/>
                      <a:ea typeface="华文中宋"/>
                      <a:cs typeface="华文中宋"/>
                      <a:sym typeface="华文中宋"/>
                    </a:defRPr>
                  </a:lvl1pPr>
                </a:lstStyle>
                <a:p>
                  <a:r>
                    <a:rPr dirty="0" err="1"/>
                    <a:t>域变换</a:t>
                  </a:r>
                  <a:endParaRPr dirty="0"/>
                </a:p>
              </p:txBody>
            </p:sp>
          </p:grpSp>
        </p:grpSp>
        <p:grpSp>
          <p:nvGrpSpPr>
            <p:cNvPr id="880" name="Group 697"/>
            <p:cNvGrpSpPr/>
            <p:nvPr/>
          </p:nvGrpSpPr>
          <p:grpSpPr>
            <a:xfrm>
              <a:off x="0" y="1207734"/>
              <a:ext cx="2160003" cy="447039"/>
              <a:chOff x="0" y="0"/>
              <a:chExt cx="2160002" cy="447038"/>
            </a:xfrm>
          </p:grpSpPr>
          <p:sp>
            <p:nvSpPr>
              <p:cNvPr id="878" name="Shape 695"/>
              <p:cNvSpPr/>
              <p:nvPr/>
            </p:nvSpPr>
            <p:spPr>
              <a:xfrm>
                <a:off x="0" y="20948"/>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79"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rPr dirty="0" err="1"/>
                  <a:t>傅里叶变换</a:t>
                </a:r>
                <a:endParaRPr dirty="0"/>
              </a:p>
            </p:txBody>
          </p:sp>
        </p:grpSp>
        <p:grpSp>
          <p:nvGrpSpPr>
            <p:cNvPr id="883" name="Group 700"/>
            <p:cNvGrpSpPr/>
            <p:nvPr/>
          </p:nvGrpSpPr>
          <p:grpSpPr>
            <a:xfrm>
              <a:off x="2822273" y="1228682"/>
              <a:ext cx="2160004" cy="405142"/>
              <a:chOff x="0" y="20948"/>
              <a:chExt cx="2160003" cy="405141"/>
            </a:xfrm>
          </p:grpSpPr>
          <p:sp>
            <p:nvSpPr>
              <p:cNvPr id="881" name="Shape 698"/>
              <p:cNvSpPr/>
              <p:nvPr/>
            </p:nvSpPr>
            <p:spPr>
              <a:xfrm>
                <a:off x="0" y="20948"/>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82" name="Shape 699"/>
              <p:cNvSpPr txBox="1"/>
              <p:nvPr/>
            </p:nvSpPr>
            <p:spPr>
              <a:xfrm>
                <a:off x="502263" y="25984"/>
                <a:ext cx="1118250" cy="400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rPr lang="zh-CN" altLang="en-US" dirty="0" smtClean="0"/>
                  <a:t>小波变换</a:t>
                </a:r>
                <a:endParaRPr dirty="0"/>
              </a:p>
            </p:txBody>
          </p:sp>
        </p:grpSp>
        <p:grpSp>
          <p:nvGrpSpPr>
            <p:cNvPr id="886" name="Group 703"/>
            <p:cNvGrpSpPr/>
            <p:nvPr/>
          </p:nvGrpSpPr>
          <p:grpSpPr>
            <a:xfrm>
              <a:off x="5644548" y="1182539"/>
              <a:ext cx="2160003" cy="451285"/>
              <a:chOff x="0" y="-22678"/>
              <a:chExt cx="2160002" cy="451284"/>
            </a:xfrm>
          </p:grpSpPr>
          <p:sp>
            <p:nvSpPr>
              <p:cNvPr id="884" name="Shape 701"/>
              <p:cNvSpPr/>
              <p:nvPr/>
            </p:nvSpPr>
            <p:spPr>
              <a:xfrm>
                <a:off x="0" y="23465"/>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885" name="Shape 702"/>
              <p:cNvSpPr txBox="1"/>
              <p:nvPr/>
            </p:nvSpPr>
            <p:spPr>
              <a:xfrm>
                <a:off x="540507" y="-22678"/>
                <a:ext cx="1369230" cy="400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l" defTabSz="914400">
                  <a:defRPr sz="2000">
                    <a:latin typeface="华文中宋"/>
                    <a:ea typeface="华文中宋"/>
                    <a:cs typeface="华文中宋"/>
                    <a:sym typeface="华文中宋"/>
                  </a:defRPr>
                </a:pPr>
                <a:r>
                  <a:rPr lang="zh-CN" altLang="en-US" dirty="0" smtClean="0"/>
                  <a:t>其它变换</a:t>
                </a:r>
                <a:endParaRPr dirty="0"/>
              </a:p>
            </p:txBody>
          </p:sp>
        </p:grpSp>
        <p:sp>
          <p:nvSpPr>
            <p:cNvPr id="887"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888"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a:latin typeface="Arial"/>
                  <a:ea typeface="Arial"/>
                  <a:cs typeface="Arial"/>
                  <a:sym typeface="Arial"/>
                </a:defRPr>
              </a:pPr>
              <a:endParaRPr/>
            </a:p>
          </p:txBody>
        </p:sp>
        <p:sp>
          <p:nvSpPr>
            <p:cNvPr id="889" name="Shape 706"/>
            <p:cNvSpPr/>
            <p:nvPr/>
          </p:nvSpPr>
          <p:spPr>
            <a:xfrm>
              <a:off x="3902275" y="871064"/>
              <a:ext cx="2822274"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a:latin typeface="Arial"/>
                  <a:ea typeface="Arial"/>
                  <a:cs typeface="Arial"/>
                  <a:sym typeface="Arial"/>
                </a:defRPr>
              </a:pPr>
              <a:endParaRPr/>
            </a:p>
          </p:txBody>
        </p:sp>
      </p:grpSp>
      <p:pic>
        <p:nvPicPr>
          <p:cNvPr id="891" name="1421228605311306.gif" descr="1421228605311306.gif"/>
          <p:cNvPicPr>
            <a:picLocks/>
          </p:cNvPicPr>
          <p:nvPr/>
        </p:nvPicPr>
        <p:blipFill>
          <a:blip r:embed="rId3">
            <a:extLst/>
          </a:blip>
          <a:stretch>
            <a:fillRect/>
          </a:stretch>
        </p:blipFill>
        <p:spPr>
          <a:xfrm>
            <a:off x="555441" y="5064198"/>
            <a:ext cx="6449284" cy="4881267"/>
          </a:xfrm>
          <a:prstGeom prst="rect">
            <a:avLst/>
          </a:prstGeom>
          <a:ln w="12700">
            <a:miter lim="400000"/>
          </a:ln>
        </p:spPr>
      </p:pic>
      <mc:AlternateContent xmlns:mc="http://schemas.openxmlformats.org/markup-compatibility/2006">
        <mc:Choice xmlns:a14="http://schemas.microsoft.com/office/drawing/2010/main" Requires="a14">
          <p:sp>
            <p:nvSpPr>
              <p:cNvPr id="895" name="方程"/>
              <p:cNvSpPr txBox="1"/>
              <p:nvPr/>
            </p:nvSpPr>
            <p:spPr>
              <a:xfrm>
                <a:off x="1013684" y="4685139"/>
                <a:ext cx="2782711" cy="758118"/>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𝐹</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𝜔</m:t>
                      </m:r>
                      <m:r>
                        <a:rPr sz="2400" i="1">
                          <a:solidFill>
                            <a:srgbClr val="000000"/>
                          </a:solidFill>
                          <a:latin typeface="Cambria Math" panose="02040503050406030204" pitchFamily="18" charset="0"/>
                        </a:rPr>
                        <m:t>)=</m:t>
                      </m:r>
                      <m:sSubSup>
                        <m:sSubSupPr>
                          <m:ctrlPr>
                            <a:rPr sz="2400" i="1">
                              <a:solidFill>
                                <a:srgbClr val="000000"/>
                              </a:solidFill>
                              <a:latin typeface="Cambria Math" panose="02040503050406030204" pitchFamily="18" charset="0"/>
                            </a:rPr>
                          </m:ctrlPr>
                        </m:sSubSupPr>
                        <m:e>
                          <m:r>
                            <a:rPr sz="2400" i="1">
                              <a:solidFill>
                                <a:srgbClr val="000000"/>
                              </a:solidFill>
                              <a:latin typeface="Cambria Math" panose="02040503050406030204" pitchFamily="18" charset="0"/>
                            </a:rPr>
                            <m:t>∫</m:t>
                          </m:r>
                        </m:e>
                        <m:sub>
                          <m:r>
                            <a:rPr sz="2400" i="1">
                              <a:solidFill>
                                <a:srgbClr val="000000"/>
                              </a:solidFill>
                              <a:latin typeface="Cambria Math" panose="02040503050406030204" pitchFamily="18" charset="0"/>
                            </a:rPr>
                            <m:t>−∞</m:t>
                          </m:r>
                        </m:sub>
                        <m:sup>
                          <m:r>
                            <a:rPr sz="2400" i="1">
                              <a:solidFill>
                                <a:srgbClr val="000000"/>
                              </a:solidFill>
                              <a:latin typeface="Cambria Math" panose="02040503050406030204" pitchFamily="18" charset="0"/>
                            </a:rPr>
                            <m:t>∞</m:t>
                          </m:r>
                        </m:sup>
                      </m:sSubSup>
                      <m:r>
                        <a:rPr sz="2400" i="1">
                          <a:solidFill>
                            <a:srgbClr val="000000"/>
                          </a:solidFill>
                          <a:latin typeface="Cambria Math" panose="02040503050406030204" pitchFamily="18" charset="0"/>
                        </a:rPr>
                        <m:t>𝑓</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𝑡</m:t>
                      </m:r>
                      <m:r>
                        <a:rPr sz="2400" i="1">
                          <a:solidFill>
                            <a:srgbClr val="000000"/>
                          </a:solidFill>
                          <a:latin typeface="Cambria Math" panose="02040503050406030204" pitchFamily="18" charset="0"/>
                        </a:rPr>
                        <m:t>)</m:t>
                      </m:r>
                      <m:sSup>
                        <m:sSupPr>
                          <m:ctrlPr>
                            <a:rPr sz="2400" i="1">
                              <a:solidFill>
                                <a:srgbClr val="000000"/>
                              </a:solidFill>
                              <a:latin typeface="Cambria Math" panose="02040503050406030204" pitchFamily="18" charset="0"/>
                            </a:rPr>
                          </m:ctrlPr>
                        </m:sSupPr>
                        <m:e>
                          <m:r>
                            <a:rPr sz="2400" i="1">
                              <a:solidFill>
                                <a:srgbClr val="000000"/>
                              </a:solidFill>
                              <a:latin typeface="Cambria Math" panose="02040503050406030204" pitchFamily="18" charset="0"/>
                            </a:rPr>
                            <m:t>𝑒</m:t>
                          </m:r>
                        </m:e>
                        <m:sup>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𝑗𝑤𝑡</m:t>
                          </m:r>
                        </m:sup>
                      </m:sSup>
                      <m:r>
                        <a:rPr sz="2400" i="1">
                          <a:solidFill>
                            <a:srgbClr val="000000"/>
                          </a:solidFill>
                          <a:latin typeface="Cambria Math" panose="02040503050406030204" pitchFamily="18" charset="0"/>
                        </a:rPr>
                        <m:t>𝑑𝑡</m:t>
                      </m:r>
                    </m:oMath>
                  </m:oMathPara>
                </a14:m>
                <a:endParaRPr sz="2400" dirty="0"/>
              </a:p>
            </p:txBody>
          </p:sp>
        </mc:Choice>
        <mc:Fallback>
          <p:sp>
            <p:nvSpPr>
              <p:cNvPr id="895" name="方程"/>
              <p:cNvSpPr txBox="1">
                <a:spLocks noRot="1" noChangeAspect="1" noMove="1" noResize="1" noEditPoints="1" noAdjustHandles="1" noChangeArrowheads="1" noChangeShapeType="1" noTextEdit="1"/>
              </p:cNvSpPr>
              <p:nvPr/>
            </p:nvSpPr>
            <p:spPr>
              <a:xfrm>
                <a:off x="1013684" y="4685139"/>
                <a:ext cx="2782711" cy="758118"/>
              </a:xfrm>
              <a:prstGeom prst="rect">
                <a:avLst/>
              </a:prstGeom>
              <a:blipFill>
                <a:blip r:embed="rId4"/>
                <a:stretch>
                  <a:fillRect r="-15974"/>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61833927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872"/>
                                        </p:tgtEl>
                                        <p:attrNameLst>
                                          <p:attrName>style.visibility</p:attrName>
                                        </p:attrNameLst>
                                      </p:cBhvr>
                                      <p:to>
                                        <p:strVal val="visible"/>
                                      </p:to>
                                    </p:set>
                                    <p:animEffect transition="in" filter="box(out)">
                                      <p:cBhvr>
                                        <p:cTn id="7" dur="1000"/>
                                        <p:tgtEl>
                                          <p:spTgt spid="87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890"/>
                                        </p:tgtEl>
                                        <p:attrNameLst>
                                          <p:attrName>style.visibility</p:attrName>
                                        </p:attrNameLst>
                                      </p:cBhvr>
                                      <p:to>
                                        <p:strVal val="visible"/>
                                      </p:to>
                                    </p:set>
                                    <p:animEffect transition="in" filter="box(out)">
                                      <p:cBhvr>
                                        <p:cTn id="12" dur="1000"/>
                                        <p:tgtEl>
                                          <p:spTgt spid="89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0" animBg="1" advAuto="0"/>
      <p:bldP spid="890" grpId="0" animBg="1" advAuto="0"/>
      <p:bldP spid="89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s://upload.wikimedia.org/wikipedia/commons/1/1a/Fourier_series_square_wave_circles_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6331" y="507273"/>
            <a:ext cx="7119919" cy="711991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l="2447" t="5766"/>
          <a:stretch/>
        </p:blipFill>
        <p:spPr>
          <a:xfrm>
            <a:off x="8553401" y="2662661"/>
            <a:ext cx="2660580" cy="1139469"/>
          </a:xfrm>
          <a:prstGeom prst="rect">
            <a:avLst/>
          </a:prstGeom>
        </p:spPr>
      </p:pic>
      <p:pic>
        <p:nvPicPr>
          <p:cNvPr id="4" name="图片 3"/>
          <p:cNvPicPr>
            <a:picLocks noChangeAspect="1"/>
          </p:cNvPicPr>
          <p:nvPr/>
        </p:nvPicPr>
        <p:blipFill rotWithShape="1">
          <a:blip r:embed="rId5"/>
          <a:srcRect l="1455"/>
          <a:stretch/>
        </p:blipFill>
        <p:spPr>
          <a:xfrm>
            <a:off x="8393646" y="4280251"/>
            <a:ext cx="2662696" cy="1193097"/>
          </a:xfrm>
          <a:prstGeom prst="rect">
            <a:avLst/>
          </a:prstGeom>
        </p:spPr>
      </p:pic>
      <p:pic>
        <p:nvPicPr>
          <p:cNvPr id="7" name="图片 6"/>
          <p:cNvPicPr>
            <a:picLocks noChangeAspect="1"/>
          </p:cNvPicPr>
          <p:nvPr/>
        </p:nvPicPr>
        <p:blipFill rotWithShape="1">
          <a:blip r:embed="rId6"/>
          <a:srcRect l="1455"/>
          <a:stretch/>
        </p:blipFill>
        <p:spPr>
          <a:xfrm>
            <a:off x="8622850" y="6099559"/>
            <a:ext cx="2662696" cy="1166778"/>
          </a:xfrm>
          <a:prstGeom prst="rect">
            <a:avLst/>
          </a:prstGeom>
        </p:spPr>
      </p:pic>
      <p:pic>
        <p:nvPicPr>
          <p:cNvPr id="8" name="图片 7"/>
          <p:cNvPicPr>
            <a:picLocks noChangeAspect="1"/>
          </p:cNvPicPr>
          <p:nvPr/>
        </p:nvPicPr>
        <p:blipFill>
          <a:blip r:embed="rId7"/>
          <a:stretch>
            <a:fillRect/>
          </a:stretch>
        </p:blipFill>
        <p:spPr>
          <a:xfrm>
            <a:off x="8553401" y="868246"/>
            <a:ext cx="2660580" cy="1165807"/>
          </a:xfrm>
          <a:prstGeom prst="rect">
            <a:avLst/>
          </a:prstGeom>
        </p:spPr>
      </p:pic>
      <p:sp>
        <p:nvSpPr>
          <p:cNvPr id="12" name="矩形 11"/>
          <p:cNvSpPr/>
          <p:nvPr/>
        </p:nvSpPr>
        <p:spPr>
          <a:xfrm>
            <a:off x="4994722" y="198503"/>
            <a:ext cx="7338869" cy="617541"/>
          </a:xfrm>
          <a:prstGeom prst="rect">
            <a:avLst/>
          </a:prstGeom>
        </p:spPr>
        <p:txBody>
          <a:bodyPr wrap="none">
            <a:spAutoFit/>
          </a:bodyPr>
          <a:lstStyle/>
          <a:p>
            <a:pPr lvl="0"/>
            <a:r>
              <a:rPr lang="en-US" altLang="zh-CN" sz="3413" i="1" dirty="0">
                <a:solidFill>
                  <a:schemeClr val="bg1"/>
                </a:solidFill>
                <a:latin typeface="Times New Roman"/>
              </a:rPr>
              <a:t>Fourier Transform and its Applications</a:t>
            </a:r>
          </a:p>
        </p:txBody>
      </p:sp>
    </p:spTree>
    <p:extLst>
      <p:ext uri="{BB962C8B-B14F-4D97-AF65-F5344CB8AC3E}">
        <p14:creationId xmlns:p14="http://schemas.microsoft.com/office/powerpoint/2010/main" val="100079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标题"/>
          <p:cNvSpPr>
            <a:spLocks noGrp="1"/>
          </p:cNvSpPr>
          <p:nvPr>
            <p:ph type="title"/>
          </p:nvPr>
        </p:nvSpPr>
        <p:spPr>
          <a:prstGeom prst="rect">
            <a:avLst/>
          </a:prstGeom>
        </p:spPr>
        <p:txBody>
          <a:bodyPr/>
          <a:lstStyle/>
          <a:p>
            <a:endParaRPr/>
          </a:p>
        </p:txBody>
      </p:sp>
      <p:pic>
        <p:nvPicPr>
          <p:cNvPr id="900" name="图像" descr="图像"/>
          <p:cNvPicPr>
            <a:picLocks noChangeAspect="1"/>
          </p:cNvPicPr>
          <p:nvPr/>
        </p:nvPicPr>
        <p:blipFill>
          <a:blip r:embed="rId2">
            <a:extLst/>
          </a:blip>
          <a:stretch>
            <a:fillRect/>
          </a:stretch>
        </p:blipFill>
        <p:spPr>
          <a:xfrm>
            <a:off x="5022080" y="1742246"/>
            <a:ext cx="7517516" cy="6804316"/>
          </a:xfrm>
          <a:prstGeom prst="rect">
            <a:avLst/>
          </a:prstGeom>
          <a:ln w="12700">
            <a:miter lim="400000"/>
          </a:ln>
        </p:spPr>
      </p:pic>
      <p:pic>
        <p:nvPicPr>
          <p:cNvPr id="901" name="图像" descr="图像"/>
          <p:cNvPicPr>
            <a:picLocks noChangeAspect="1"/>
          </p:cNvPicPr>
          <p:nvPr/>
        </p:nvPicPr>
        <p:blipFill>
          <a:blip r:embed="rId3">
            <a:extLst/>
          </a:blip>
          <a:stretch>
            <a:fillRect/>
          </a:stretch>
        </p:blipFill>
        <p:spPr>
          <a:xfrm>
            <a:off x="1145959" y="2295205"/>
            <a:ext cx="2120901" cy="2159001"/>
          </a:xfrm>
          <a:prstGeom prst="rect">
            <a:avLst/>
          </a:prstGeom>
          <a:ln w="12700">
            <a:miter lim="400000"/>
          </a:ln>
        </p:spPr>
      </p:pic>
      <p:sp>
        <p:nvSpPr>
          <p:cNvPr id="902" name="这个变换有问题"/>
          <p:cNvSpPr txBox="1"/>
          <p:nvPr/>
        </p:nvSpPr>
        <p:spPr>
          <a:xfrm>
            <a:off x="1384057" y="4495799"/>
            <a:ext cx="1962870"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808355" indent="-808355" defTabSz="457200">
              <a:defRPr sz="2000" b="0">
                <a:solidFill>
                  <a:srgbClr val="020508"/>
                </a:solidFill>
                <a:latin typeface="Helvetica"/>
                <a:ea typeface="Helvetica"/>
                <a:cs typeface="Helvetica"/>
                <a:sym typeface="Helvetica"/>
              </a:defRPr>
            </a:lvl1pPr>
          </a:lstStyle>
          <a:p>
            <a:r>
              <a:t>这个变换有问题</a:t>
            </a:r>
            <a:endParaRPr u="sng"/>
          </a:p>
        </p:txBody>
      </p:sp>
      <p:sp>
        <p:nvSpPr>
          <p:cNvPr id="903" name="基函数铺满了整个时域。它只能获取一段信号总体上包含哪些频率的成分，但是对各成分出现的时刻并无所知。因此时域相差很大的两个信号，可能频谱图一样。…"/>
          <p:cNvSpPr txBox="1"/>
          <p:nvPr/>
        </p:nvSpPr>
        <p:spPr>
          <a:xfrm>
            <a:off x="775224" y="5407532"/>
            <a:ext cx="3763533" cy="3847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b="1" u="sng"/>
              <a:t>基函数铺满了整个时域</a:t>
            </a:r>
            <a:r>
              <a:t>。它只能获取</a:t>
            </a:r>
            <a:r>
              <a:rPr b="1"/>
              <a:t>一段信号</a:t>
            </a:r>
            <a:r>
              <a:rPr b="1" u="sng">
                <a:solidFill>
                  <a:srgbClr val="FF2600"/>
                </a:solidFill>
              </a:rPr>
              <a:t>总体上</a:t>
            </a:r>
            <a:r>
              <a:rPr b="1"/>
              <a:t>包含哪些频率的成分</a:t>
            </a:r>
            <a:r>
              <a:t>，但是</a:t>
            </a:r>
            <a:r>
              <a:rPr b="1"/>
              <a:t>对各成分出现的时刻并无所知</a:t>
            </a:r>
            <a:r>
              <a:t>。因此时域相差很大的两个信号，可能频谱图一样。</a:t>
            </a:r>
          </a:p>
          <a:p>
            <a:pPr algn="l" defTabSz="457200">
              <a:defRPr b="0">
                <a:latin typeface="Helvetica"/>
                <a:ea typeface="Helvetica"/>
                <a:cs typeface="Helvetica"/>
                <a:sym typeface="Helvetica"/>
              </a:defRPr>
            </a:pPr>
            <a:r>
              <a:t>如何解决？不铺满整个时域即可</a:t>
            </a:r>
          </a:p>
        </p:txBody>
      </p:sp>
    </p:spTree>
    <p:extLst>
      <p:ext uri="{BB962C8B-B14F-4D97-AF65-F5344CB8AC3E}">
        <p14:creationId xmlns:p14="http://schemas.microsoft.com/office/powerpoint/2010/main" val="5840396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 grpId="0" animBg="1" advAuto="0"/>
      <p:bldP spid="902" grpId="0" animBg="1" advAuto="0"/>
      <p:bldP spid="903"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短时傅里叶变换"/>
          <p:cNvSpPr>
            <a:spLocks noGrp="1"/>
          </p:cNvSpPr>
          <p:nvPr>
            <p:ph type="title"/>
          </p:nvPr>
        </p:nvSpPr>
        <p:spPr>
          <a:prstGeom prst="rect">
            <a:avLst/>
          </a:prstGeom>
        </p:spPr>
        <p:txBody>
          <a:bodyPr/>
          <a:lstStyle/>
          <a:p>
            <a:r>
              <a:t>短时傅里叶变换</a:t>
            </a:r>
          </a:p>
        </p:txBody>
      </p:sp>
      <p:pic>
        <p:nvPicPr>
          <p:cNvPr id="906" name="图像" descr="图像"/>
          <p:cNvPicPr>
            <a:picLocks noChangeAspect="1"/>
          </p:cNvPicPr>
          <p:nvPr/>
        </p:nvPicPr>
        <p:blipFill>
          <a:blip r:embed="rId2">
            <a:extLst/>
          </a:blip>
          <a:stretch>
            <a:fillRect/>
          </a:stretch>
        </p:blipFill>
        <p:spPr>
          <a:xfrm>
            <a:off x="4723684" y="3996166"/>
            <a:ext cx="8140701" cy="4305301"/>
          </a:xfrm>
          <a:prstGeom prst="rect">
            <a:avLst/>
          </a:prstGeom>
          <a:ln w="12700">
            <a:miter lim="400000"/>
          </a:ln>
        </p:spPr>
      </p:pic>
      <p:pic>
        <p:nvPicPr>
          <p:cNvPr id="907" name="图像" descr="图像"/>
          <p:cNvPicPr>
            <a:picLocks noChangeAspect="1"/>
          </p:cNvPicPr>
          <p:nvPr/>
        </p:nvPicPr>
        <p:blipFill>
          <a:blip r:embed="rId3">
            <a:extLst/>
          </a:blip>
          <a:stretch>
            <a:fillRect/>
          </a:stretch>
        </p:blipFill>
        <p:spPr>
          <a:xfrm>
            <a:off x="5835296" y="810422"/>
            <a:ext cx="5917476" cy="3151259"/>
          </a:xfrm>
          <a:prstGeom prst="rect">
            <a:avLst/>
          </a:prstGeom>
          <a:ln w="12700">
            <a:miter lim="400000"/>
          </a:ln>
        </p:spPr>
      </p:pic>
      <p:sp>
        <p:nvSpPr>
          <p:cNvPr id="908" name="在原始信号上加窗口，分段做FFT。"/>
          <p:cNvSpPr txBox="1"/>
          <p:nvPr/>
        </p:nvSpPr>
        <p:spPr>
          <a:xfrm>
            <a:off x="359701" y="2238695"/>
            <a:ext cx="4665398"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在原始信号上加窗口，分段做FFT。</a:t>
            </a:r>
          </a:p>
        </p:txBody>
      </p:sp>
      <p:sp>
        <p:nvSpPr>
          <p:cNvPr id="909" name="不完美，窗口的大小不好确定。"/>
          <p:cNvSpPr txBox="1"/>
          <p:nvPr/>
        </p:nvSpPr>
        <p:spPr>
          <a:xfrm>
            <a:off x="343213" y="6151611"/>
            <a:ext cx="4329159"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不完美，窗口的大小不好确定。</a:t>
            </a:r>
          </a:p>
        </p:txBody>
      </p:sp>
      <p:sp>
        <p:nvSpPr>
          <p:cNvPr id="910" name="这个解决方案完美吗？"/>
          <p:cNvSpPr txBox="1"/>
          <p:nvPr/>
        </p:nvSpPr>
        <p:spPr>
          <a:xfrm>
            <a:off x="302150" y="5029865"/>
            <a:ext cx="3670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800" b="0">
                <a:latin typeface="Helvetica"/>
                <a:ea typeface="Helvetica"/>
                <a:cs typeface="Helvetica"/>
                <a:sym typeface="Helvetica"/>
              </a:defRPr>
            </a:lvl1pPr>
          </a:lstStyle>
          <a:p>
            <a:r>
              <a:t>这个解决方案完美吗？</a:t>
            </a:r>
          </a:p>
        </p:txBody>
      </p:sp>
    </p:spTree>
    <p:extLst>
      <p:ext uri="{BB962C8B-B14F-4D97-AF65-F5344CB8AC3E}">
        <p14:creationId xmlns:p14="http://schemas.microsoft.com/office/powerpoint/2010/main" val="309065991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传感器"/>
          <p:cNvSpPr>
            <a:spLocks noGrp="1"/>
          </p:cNvSpPr>
          <p:nvPr>
            <p:ph type="title"/>
          </p:nvPr>
        </p:nvSpPr>
        <p:spPr>
          <a:prstGeom prst="rect">
            <a:avLst/>
          </a:prstGeom>
        </p:spPr>
        <p:txBody>
          <a:bodyPr/>
          <a:lstStyle/>
          <a:p>
            <a:r>
              <a:t>传感器</a:t>
            </a:r>
          </a:p>
        </p:txBody>
      </p:sp>
      <p:sp>
        <p:nvSpPr>
          <p:cNvPr id="442" name="Shape 343"/>
          <p:cNvSpPr txBox="1"/>
          <p:nvPr/>
        </p:nvSpPr>
        <p:spPr>
          <a:xfrm>
            <a:off x="8504618" y="1382160"/>
            <a:ext cx="2943523" cy="264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defRPr sz="2800" b="0">
                <a:solidFill>
                  <a:schemeClr val="accent3">
                    <a:hueOff val="914337"/>
                    <a:satOff val="31515"/>
                    <a:lumOff val="-30790"/>
                  </a:schemeClr>
                </a:solidFill>
                <a:latin typeface="宋体"/>
                <a:ea typeface="宋体"/>
                <a:cs typeface="宋体"/>
                <a:sym typeface="宋体"/>
              </a:defRPr>
            </a:pPr>
            <a:r>
              <a:t>如温度传感器、</a:t>
            </a:r>
          </a:p>
          <a:p>
            <a:pPr algn="just">
              <a:defRPr sz="2800" b="0">
                <a:solidFill>
                  <a:schemeClr val="accent3">
                    <a:hueOff val="914337"/>
                    <a:satOff val="31515"/>
                    <a:lumOff val="-30790"/>
                  </a:schemeClr>
                </a:solidFill>
                <a:latin typeface="宋体"/>
                <a:ea typeface="宋体"/>
                <a:cs typeface="宋体"/>
                <a:sym typeface="宋体"/>
              </a:defRPr>
            </a:pPr>
            <a:r>
              <a:t>湿度传感器、</a:t>
            </a:r>
          </a:p>
          <a:p>
            <a:pPr algn="just">
              <a:defRPr sz="2800" b="0">
                <a:solidFill>
                  <a:schemeClr val="accent3">
                    <a:hueOff val="914337"/>
                    <a:satOff val="31515"/>
                    <a:lumOff val="-30790"/>
                  </a:schemeClr>
                </a:solidFill>
                <a:latin typeface="宋体"/>
                <a:ea typeface="宋体"/>
                <a:cs typeface="宋体"/>
                <a:sym typeface="宋体"/>
              </a:defRPr>
            </a:pPr>
            <a:r>
              <a:t>位移传感器、</a:t>
            </a:r>
          </a:p>
          <a:p>
            <a:pPr algn="just">
              <a:defRPr sz="2800" b="0">
                <a:solidFill>
                  <a:schemeClr val="accent3">
                    <a:hueOff val="914337"/>
                    <a:satOff val="31515"/>
                    <a:lumOff val="-30790"/>
                  </a:schemeClr>
                </a:solidFill>
                <a:latin typeface="宋体"/>
                <a:ea typeface="宋体"/>
                <a:cs typeface="宋体"/>
                <a:sym typeface="宋体"/>
              </a:defRPr>
            </a:pPr>
            <a:r>
              <a:t>压力传感器、</a:t>
            </a:r>
          </a:p>
          <a:p>
            <a:pPr algn="just">
              <a:defRPr sz="2800" b="0">
                <a:solidFill>
                  <a:schemeClr val="accent3">
                    <a:hueOff val="914337"/>
                    <a:satOff val="31515"/>
                    <a:lumOff val="-30790"/>
                  </a:schemeClr>
                </a:solidFill>
                <a:latin typeface="宋体"/>
                <a:ea typeface="宋体"/>
                <a:cs typeface="宋体"/>
                <a:sym typeface="宋体"/>
              </a:defRPr>
            </a:pPr>
            <a:r>
              <a:t>加速度传感器等</a:t>
            </a:r>
          </a:p>
        </p:txBody>
      </p:sp>
      <p:sp>
        <p:nvSpPr>
          <p:cNvPr id="443" name="Shape 344"/>
          <p:cNvSpPr txBox="1"/>
          <p:nvPr/>
        </p:nvSpPr>
        <p:spPr>
          <a:xfrm>
            <a:off x="1400740" y="6602406"/>
            <a:ext cx="2109549" cy="264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defRPr sz="2800" b="0">
                <a:solidFill>
                  <a:schemeClr val="accent6">
                    <a:hueOff val="-146070"/>
                    <a:satOff val="-10048"/>
                    <a:lumOff val="-30626"/>
                  </a:schemeClr>
                </a:solidFill>
                <a:latin typeface="宋体"/>
                <a:ea typeface="宋体"/>
                <a:cs typeface="宋体"/>
                <a:sym typeface="宋体"/>
              </a:defRPr>
            </a:lvl1pPr>
          </a:lstStyle>
          <a:p>
            <a:pPr>
              <a:defRPr>
                <a:latin typeface="Arial"/>
                <a:ea typeface="Arial"/>
                <a:cs typeface="Arial"/>
                <a:sym typeface="Arial"/>
              </a:defRPr>
            </a:pPr>
            <a:r>
              <a:rPr dirty="0" err="1">
                <a:latin typeface="宋体"/>
                <a:ea typeface="宋体"/>
                <a:cs typeface="宋体"/>
                <a:sym typeface="宋体"/>
              </a:rPr>
              <a:t>如电阻式、电容式、电感式、压电式、霍尔式等</a:t>
            </a:r>
            <a:endParaRPr dirty="0">
              <a:latin typeface="宋体"/>
              <a:ea typeface="宋体"/>
              <a:cs typeface="宋体"/>
              <a:sym typeface="宋体"/>
            </a:endParaRPr>
          </a:p>
        </p:txBody>
      </p:sp>
      <p:sp>
        <p:nvSpPr>
          <p:cNvPr id="444" name="Shape 345"/>
          <p:cNvSpPr txBox="1"/>
          <p:nvPr/>
        </p:nvSpPr>
        <p:spPr>
          <a:xfrm>
            <a:off x="9571865" y="6382467"/>
            <a:ext cx="198301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defRPr sz="2800" b="0">
                <a:solidFill>
                  <a:schemeClr val="accent1">
                    <a:hueOff val="114395"/>
                    <a:lumOff val="-24975"/>
                  </a:schemeClr>
                </a:solidFill>
                <a:latin typeface="宋体"/>
                <a:ea typeface="宋体"/>
                <a:cs typeface="宋体"/>
                <a:sym typeface="宋体"/>
              </a:defRPr>
            </a:lvl1pPr>
          </a:lstStyle>
          <a:p>
            <a:r>
              <a:t>模拟式传感器和数字式传感器</a:t>
            </a:r>
          </a:p>
        </p:txBody>
      </p:sp>
      <p:sp>
        <p:nvSpPr>
          <p:cNvPr id="445" name="Shape 346"/>
          <p:cNvSpPr txBox="1"/>
          <p:nvPr/>
        </p:nvSpPr>
        <p:spPr>
          <a:xfrm>
            <a:off x="1242664" y="6188062"/>
            <a:ext cx="21463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000" b="0">
                <a:latin typeface="宋体"/>
                <a:ea typeface="宋体"/>
                <a:cs typeface="宋体"/>
                <a:sym typeface="宋体"/>
              </a:defRPr>
            </a:lvl1pPr>
          </a:lstStyle>
          <a:p>
            <a:pPr>
              <a:defRPr i="1">
                <a:latin typeface="Arial"/>
                <a:ea typeface="Arial"/>
                <a:cs typeface="Arial"/>
                <a:sym typeface="Arial"/>
              </a:defRPr>
            </a:pPr>
            <a:r>
              <a:rPr i="0">
                <a:latin typeface="宋体"/>
                <a:ea typeface="宋体"/>
                <a:cs typeface="宋体"/>
                <a:sym typeface="宋体"/>
              </a:rPr>
              <a:t>（传感技术领域）</a:t>
            </a:r>
          </a:p>
        </p:txBody>
      </p:sp>
      <p:sp>
        <p:nvSpPr>
          <p:cNvPr id="446" name="Shape 347"/>
          <p:cNvSpPr txBox="1"/>
          <p:nvPr/>
        </p:nvSpPr>
        <p:spPr>
          <a:xfrm>
            <a:off x="9389281" y="5918647"/>
            <a:ext cx="21463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000" b="0">
                <a:latin typeface="宋体"/>
                <a:ea typeface="宋体"/>
                <a:cs typeface="宋体"/>
                <a:sym typeface="宋体"/>
              </a:defRPr>
            </a:lvl1pPr>
          </a:lstStyle>
          <a:p>
            <a:pPr>
              <a:defRPr i="1">
                <a:latin typeface="Arial"/>
                <a:ea typeface="Arial"/>
                <a:cs typeface="Arial"/>
                <a:sym typeface="Arial"/>
              </a:defRPr>
            </a:pPr>
            <a:r>
              <a:rPr i="0">
                <a:latin typeface="宋体"/>
                <a:ea typeface="宋体"/>
                <a:cs typeface="宋体"/>
                <a:sym typeface="宋体"/>
              </a:rPr>
              <a:t>（检测技术领域）</a:t>
            </a:r>
          </a:p>
        </p:txBody>
      </p:sp>
      <p:grpSp>
        <p:nvGrpSpPr>
          <p:cNvPr id="458" name="成组"/>
          <p:cNvGrpSpPr/>
          <p:nvPr/>
        </p:nvGrpSpPr>
        <p:grpSpPr>
          <a:xfrm>
            <a:off x="2990386" y="2233980"/>
            <a:ext cx="6820828" cy="5921782"/>
            <a:chOff x="0" y="0"/>
            <a:chExt cx="6820827" cy="5921780"/>
          </a:xfrm>
        </p:grpSpPr>
        <p:sp>
          <p:nvSpPr>
            <p:cNvPr id="447" name="Shape 336"/>
            <p:cNvSpPr/>
            <p:nvPr/>
          </p:nvSpPr>
          <p:spPr>
            <a:xfrm rot="8994039">
              <a:off x="452863" y="2975293"/>
              <a:ext cx="2499216" cy="2478018"/>
            </a:xfrm>
            <a:prstGeom prst="chevron">
              <a:avLst>
                <a:gd name="adj" fmla="val 28180"/>
              </a:avLst>
            </a:prstGeom>
            <a:gradFill flip="none" rotWithShape="1">
              <a:gsLst>
                <a:gs pos="0">
                  <a:srgbClr val="E9F8F9"/>
                </a:gs>
                <a:gs pos="35000">
                  <a:srgbClr val="FFBEBC"/>
                </a:gs>
                <a:gs pos="100000">
                  <a:srgbClr val="FFFFFF"/>
                </a:gs>
              </a:gsLst>
              <a:lin ang="16200000" scaled="0"/>
            </a:gradFill>
            <a:ln w="9525" cap="flat">
              <a:solidFill>
                <a:srgbClr val="C82101"/>
              </a:solidFill>
              <a:prstDash val="solid"/>
              <a:round/>
            </a:ln>
            <a:effectLst>
              <a:outerShdw blurRad="38100" dist="25400" dir="5400000" rotWithShape="0">
                <a:srgbClr val="000000">
                  <a:alpha val="50000"/>
                </a:srgbClr>
              </a:outerShdw>
            </a:effectLst>
          </p:spPr>
          <p:txBody>
            <a:bodyPr wrap="square" lIns="45719" tIns="45719" rIns="45719" bIns="45719" numCol="1" anchor="ctr">
              <a:noAutofit/>
            </a:bodyPr>
            <a:lstStyle/>
            <a:p>
              <a:pPr algn="l" defTabSz="914400">
                <a:lnSpc>
                  <a:spcPct val="130000"/>
                </a:lnSpc>
                <a:defRPr sz="1800" b="0">
                  <a:latin typeface="华文中宋"/>
                  <a:ea typeface="华文中宋"/>
                  <a:cs typeface="华文中宋"/>
                  <a:sym typeface="华文中宋"/>
                </a:defRPr>
              </a:pPr>
              <a:endParaRPr/>
            </a:p>
          </p:txBody>
        </p:sp>
        <p:sp>
          <p:nvSpPr>
            <p:cNvPr id="448" name="Shape 337"/>
            <p:cNvSpPr/>
            <p:nvPr/>
          </p:nvSpPr>
          <p:spPr>
            <a:xfrm rot="12629309" flipH="1">
              <a:off x="3865764" y="2981072"/>
              <a:ext cx="2499216" cy="2478018"/>
            </a:xfrm>
            <a:prstGeom prst="chevron">
              <a:avLst>
                <a:gd name="adj" fmla="val 28216"/>
              </a:avLst>
            </a:prstGeom>
            <a:gradFill flip="none" rotWithShape="1">
              <a:gsLst>
                <a:gs pos="0">
                  <a:srgbClr val="FFFFFF"/>
                </a:gs>
                <a:gs pos="35000">
                  <a:srgbClr val="C1E9C5"/>
                </a:gs>
                <a:gs pos="100000">
                  <a:srgbClr val="FFFFFF"/>
                </a:gs>
              </a:gsLst>
              <a:lin ang="16200000" scaled="0"/>
            </a:gradFill>
            <a:ln w="9525" cap="flat">
              <a:solidFill>
                <a:srgbClr val="00852A"/>
              </a:solidFill>
              <a:prstDash val="solid"/>
              <a:round/>
            </a:ln>
            <a:effectLst>
              <a:outerShdw blurRad="38100" dist="25400" dir="5400000" rotWithShape="0">
                <a:srgbClr val="000000">
                  <a:alpha val="50000"/>
                </a:srgbClr>
              </a:outerShdw>
            </a:effectLst>
          </p:spPr>
          <p:txBody>
            <a:bodyPr wrap="square" lIns="45719" tIns="45719" rIns="45719" bIns="45719" numCol="1" anchor="ctr">
              <a:noAutofit/>
            </a:bodyPr>
            <a:lstStyle/>
            <a:p>
              <a:pPr algn="l" defTabSz="914400">
                <a:lnSpc>
                  <a:spcPct val="130000"/>
                </a:lnSpc>
                <a:defRPr sz="1800" b="0">
                  <a:latin typeface="华文中宋"/>
                  <a:ea typeface="华文中宋"/>
                  <a:cs typeface="华文中宋"/>
                  <a:sym typeface="华文中宋"/>
                </a:defRPr>
              </a:pPr>
              <a:endParaRPr/>
            </a:p>
          </p:txBody>
        </p:sp>
        <p:grpSp>
          <p:nvGrpSpPr>
            <p:cNvPr id="451" name="Group 340"/>
            <p:cNvGrpSpPr/>
            <p:nvPr/>
          </p:nvGrpSpPr>
          <p:grpSpPr>
            <a:xfrm>
              <a:off x="2172308" y="-1"/>
              <a:ext cx="2478020" cy="2499218"/>
              <a:chOff x="0" y="0"/>
              <a:chExt cx="2478018" cy="2499216"/>
            </a:xfrm>
          </p:grpSpPr>
          <p:sp>
            <p:nvSpPr>
              <p:cNvPr id="449" name="Shape 338"/>
              <p:cNvSpPr/>
              <p:nvPr/>
            </p:nvSpPr>
            <p:spPr>
              <a:xfrm rot="16200000">
                <a:off x="-10600" y="10598"/>
                <a:ext cx="2499218" cy="2478019"/>
              </a:xfrm>
              <a:prstGeom prst="chevron">
                <a:avLst>
                  <a:gd name="adj" fmla="val 26017"/>
                </a:avLst>
              </a:prstGeom>
              <a:gradFill flip="none" rotWithShape="1">
                <a:gsLst>
                  <a:gs pos="0">
                    <a:srgbClr val="EDEFF9"/>
                  </a:gs>
                  <a:gs pos="35000">
                    <a:srgbClr val="BACCFF"/>
                  </a:gs>
                  <a:gs pos="100000">
                    <a:srgbClr val="FFFFFF"/>
                  </a:gs>
                </a:gsLst>
                <a:lin ang="16200000" scaled="0"/>
              </a:gradFill>
              <a:ln w="9525" cap="flat">
                <a:solidFill>
                  <a:srgbClr val="0063BF"/>
                </a:solidFill>
                <a:prstDash val="solid"/>
                <a:round/>
              </a:ln>
              <a:effectLst>
                <a:outerShdw blurRad="38100" dist="25400" dir="5400000" rotWithShape="0">
                  <a:srgbClr val="000000">
                    <a:alpha val="50000"/>
                  </a:srgbClr>
                </a:outerShdw>
              </a:effectLst>
            </p:spPr>
            <p:txBody>
              <a:bodyPr wrap="square" lIns="45719" tIns="45719" rIns="45719" bIns="45719" numCol="1" anchor="ctr">
                <a:noAutofit/>
              </a:bodyPr>
              <a:lstStyle/>
              <a:p>
                <a:pPr algn="l" defTabSz="914400">
                  <a:lnSpc>
                    <a:spcPct val="130000"/>
                  </a:lnSpc>
                  <a:defRPr sz="2000" b="0">
                    <a:latin typeface="华文中宋"/>
                    <a:ea typeface="华文中宋"/>
                    <a:cs typeface="华文中宋"/>
                    <a:sym typeface="华文中宋"/>
                  </a:defRPr>
                </a:pPr>
                <a:endParaRPr/>
              </a:p>
            </p:txBody>
          </p:sp>
          <p:sp>
            <p:nvSpPr>
              <p:cNvPr id="450" name="Shape 339"/>
              <p:cNvSpPr txBox="1"/>
              <p:nvPr/>
            </p:nvSpPr>
            <p:spPr>
              <a:xfrm>
                <a:off x="321568" y="951144"/>
                <a:ext cx="1834875" cy="5969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defRPr sz="2800" b="0">
                    <a:latin typeface="宋体"/>
                    <a:ea typeface="宋体"/>
                    <a:cs typeface="宋体"/>
                    <a:sym typeface="宋体"/>
                  </a:defRPr>
                </a:lvl1pPr>
              </a:lstStyle>
              <a:p>
                <a:r>
                  <a:t>按被测量量</a:t>
                </a:r>
              </a:p>
            </p:txBody>
          </p:sp>
        </p:grpSp>
        <p:sp>
          <p:nvSpPr>
            <p:cNvPr id="452" name="Shape 341"/>
            <p:cNvSpPr txBox="1"/>
            <p:nvPr/>
          </p:nvSpPr>
          <p:spPr>
            <a:xfrm>
              <a:off x="4649134" y="4015718"/>
              <a:ext cx="1819934" cy="6104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defRPr sz="2800" b="0">
                  <a:latin typeface="宋体"/>
                  <a:ea typeface="宋体"/>
                  <a:cs typeface="宋体"/>
                  <a:sym typeface="宋体"/>
                </a:defRPr>
              </a:lvl1pPr>
            </a:lstStyle>
            <a:p>
              <a:r>
                <a:t>按输出量</a:t>
              </a:r>
            </a:p>
          </p:txBody>
        </p:sp>
        <p:sp>
          <p:nvSpPr>
            <p:cNvPr id="453" name="Shape 342"/>
            <p:cNvSpPr txBox="1"/>
            <p:nvPr/>
          </p:nvSpPr>
          <p:spPr>
            <a:xfrm>
              <a:off x="718690" y="3778303"/>
              <a:ext cx="1603511" cy="1085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gn="l">
                <a:defRPr sz="2800" b="0">
                  <a:latin typeface="Arial"/>
                  <a:ea typeface="Arial"/>
                  <a:cs typeface="Arial"/>
                  <a:sym typeface="Arial"/>
                </a:defRPr>
              </a:pPr>
              <a:r>
                <a:rPr>
                  <a:latin typeface="宋体"/>
                  <a:ea typeface="宋体"/>
                  <a:cs typeface="宋体"/>
                  <a:sym typeface="宋体"/>
                </a:rPr>
                <a:t>按传感器</a:t>
              </a:r>
            </a:p>
            <a:p>
              <a:pPr algn="l">
                <a:defRPr sz="2800" b="0">
                  <a:latin typeface="Arial"/>
                  <a:ea typeface="Arial"/>
                  <a:cs typeface="Arial"/>
                  <a:sym typeface="Arial"/>
                </a:defRPr>
              </a:pPr>
              <a:r>
                <a:rPr>
                  <a:latin typeface="宋体"/>
                  <a:ea typeface="宋体"/>
                  <a:cs typeface="宋体"/>
                  <a:sym typeface="宋体"/>
                </a:rPr>
                <a:t>工作原理</a:t>
              </a:r>
            </a:p>
          </p:txBody>
        </p:sp>
        <p:sp>
          <p:nvSpPr>
            <p:cNvPr id="454" name="Shape 348"/>
            <p:cNvSpPr txBox="1"/>
            <p:nvPr/>
          </p:nvSpPr>
          <p:spPr>
            <a:xfrm>
              <a:off x="2664259" y="2593697"/>
              <a:ext cx="1494118" cy="12562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传感器的分类</a:t>
              </a:r>
            </a:p>
          </p:txBody>
        </p:sp>
        <p:sp>
          <p:nvSpPr>
            <p:cNvPr id="455" name="Shape 349"/>
            <p:cNvSpPr/>
            <p:nvPr/>
          </p:nvSpPr>
          <p:spPr>
            <a:xfrm>
              <a:off x="1450978" y="1149531"/>
              <a:ext cx="3920682" cy="3926351"/>
            </a:xfrm>
            <a:prstGeom prst="ellipse">
              <a:avLst/>
            </a:prstGeom>
            <a:noFill/>
            <a:ln w="12700" cap="flat">
              <a:solidFill>
                <a:srgbClr val="BFBFBF"/>
              </a:solidFill>
              <a:prstDash val="dash"/>
              <a:miter lim="400000"/>
            </a:ln>
            <a:effectLst/>
          </p:spPr>
          <p:txBody>
            <a:bodyPr wrap="square" lIns="45719" tIns="45719" rIns="45719" bIns="45719" numCol="1" anchor="ctr">
              <a:noAutofit/>
            </a:bodyPr>
            <a:lstStyle/>
            <a:p>
              <a:pPr algn="l">
                <a:defRPr b="0">
                  <a:solidFill>
                    <a:srgbClr val="FFFFFF"/>
                  </a:solidFill>
                  <a:latin typeface="Arial"/>
                  <a:ea typeface="Arial"/>
                  <a:cs typeface="Arial"/>
                  <a:sym typeface="Arial"/>
                </a:defRPr>
              </a:pPr>
              <a:endParaRPr/>
            </a:p>
          </p:txBody>
        </p:sp>
        <p:sp>
          <p:nvSpPr>
            <p:cNvPr id="456" name="Shape 350"/>
            <p:cNvSpPr/>
            <p:nvPr/>
          </p:nvSpPr>
          <p:spPr>
            <a:xfrm>
              <a:off x="1155270" y="859493"/>
              <a:ext cx="4506428" cy="4506427"/>
            </a:xfrm>
            <a:prstGeom prst="ellipse">
              <a:avLst/>
            </a:prstGeom>
            <a:noFill/>
            <a:ln w="12700" cap="flat">
              <a:solidFill>
                <a:srgbClr val="BFBFBF"/>
              </a:solidFill>
              <a:prstDash val="dash"/>
              <a:miter lim="400000"/>
            </a:ln>
            <a:effectLst/>
          </p:spPr>
          <p:txBody>
            <a:bodyPr wrap="square" lIns="45719" tIns="45719" rIns="45719" bIns="45719" numCol="1" anchor="ctr">
              <a:noAutofit/>
            </a:bodyPr>
            <a:lstStyle/>
            <a:p>
              <a:pPr algn="l">
                <a:defRPr b="0">
                  <a:solidFill>
                    <a:srgbClr val="FFFFFF"/>
                  </a:solidFill>
                  <a:latin typeface="Arial"/>
                  <a:ea typeface="Arial"/>
                  <a:cs typeface="Arial"/>
                  <a:sym typeface="Arial"/>
                </a:defRPr>
              </a:pPr>
              <a:endParaRPr/>
            </a:p>
          </p:txBody>
        </p:sp>
        <p:sp>
          <p:nvSpPr>
            <p:cNvPr id="457" name="Shape 351"/>
            <p:cNvSpPr/>
            <p:nvPr/>
          </p:nvSpPr>
          <p:spPr>
            <a:xfrm>
              <a:off x="894661" y="581128"/>
              <a:ext cx="5033315" cy="5063157"/>
            </a:xfrm>
            <a:prstGeom prst="ellipse">
              <a:avLst/>
            </a:prstGeom>
            <a:noFill/>
            <a:ln w="12700" cap="flat">
              <a:solidFill>
                <a:srgbClr val="BFBFBF"/>
              </a:solidFill>
              <a:prstDash val="dash"/>
              <a:miter lim="400000"/>
            </a:ln>
            <a:effectLst/>
          </p:spPr>
          <p:txBody>
            <a:bodyPr wrap="square" lIns="45719" tIns="45719" rIns="45719" bIns="45719" numCol="1" anchor="ctr">
              <a:noAutofit/>
            </a:bodyPr>
            <a:lstStyle/>
            <a:p>
              <a:pPr algn="l">
                <a:defRPr b="0">
                  <a:solidFill>
                    <a:srgbClr val="FFFFFF"/>
                  </a:solidFill>
                  <a:latin typeface="Arial"/>
                  <a:ea typeface="Arial"/>
                  <a:cs typeface="Arial"/>
                  <a:sym typeface="Arial"/>
                </a:defRPr>
              </a:pPr>
              <a:endParaRPr/>
            </a:p>
          </p:txBody>
        </p:sp>
      </p:gr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标题"/>
          <p:cNvSpPr>
            <a:spLocks noGrp="1"/>
          </p:cNvSpPr>
          <p:nvPr>
            <p:ph type="title"/>
          </p:nvPr>
        </p:nvSpPr>
        <p:spPr>
          <a:prstGeom prst="rect">
            <a:avLst/>
          </a:prstGeom>
        </p:spPr>
        <p:txBody>
          <a:bodyPr/>
          <a:lstStyle/>
          <a:p>
            <a:endParaRPr/>
          </a:p>
        </p:txBody>
      </p:sp>
      <p:pic>
        <p:nvPicPr>
          <p:cNvPr id="913" name="图像" descr="图像"/>
          <p:cNvPicPr>
            <a:picLocks noChangeAspect="1"/>
          </p:cNvPicPr>
          <p:nvPr/>
        </p:nvPicPr>
        <p:blipFill>
          <a:blip r:embed="rId2">
            <a:extLst/>
          </a:blip>
          <a:stretch>
            <a:fillRect/>
          </a:stretch>
        </p:blipFill>
        <p:spPr>
          <a:xfrm>
            <a:off x="5512033" y="1836919"/>
            <a:ext cx="5880101" cy="2222501"/>
          </a:xfrm>
          <a:prstGeom prst="rect">
            <a:avLst/>
          </a:prstGeom>
          <a:ln w="12700">
            <a:miter lim="400000"/>
          </a:ln>
        </p:spPr>
      </p:pic>
      <p:pic>
        <p:nvPicPr>
          <p:cNvPr id="914" name="图像" descr="图像"/>
          <p:cNvPicPr>
            <a:picLocks noChangeAspect="1"/>
          </p:cNvPicPr>
          <p:nvPr/>
        </p:nvPicPr>
        <p:blipFill>
          <a:blip r:embed="rId3">
            <a:extLst/>
          </a:blip>
          <a:stretch>
            <a:fillRect/>
          </a:stretch>
        </p:blipFill>
        <p:spPr>
          <a:xfrm>
            <a:off x="5110709" y="5708956"/>
            <a:ext cx="5880101" cy="2349501"/>
          </a:xfrm>
          <a:prstGeom prst="rect">
            <a:avLst/>
          </a:prstGeom>
          <a:ln w="12700">
            <a:miter lim="400000"/>
          </a:ln>
        </p:spPr>
      </p:pic>
      <p:sp>
        <p:nvSpPr>
          <p:cNvPr id="915" name="时间分辨率太差"/>
          <p:cNvSpPr txBox="1"/>
          <p:nvPr/>
        </p:nvSpPr>
        <p:spPr>
          <a:xfrm>
            <a:off x="2007859" y="6387300"/>
            <a:ext cx="2425701"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t>时间分辨率太差</a:t>
            </a:r>
          </a:p>
        </p:txBody>
      </p:sp>
      <p:sp>
        <p:nvSpPr>
          <p:cNvPr id="916" name="小窗有什么问题？"/>
          <p:cNvSpPr txBox="1"/>
          <p:nvPr/>
        </p:nvSpPr>
        <p:spPr>
          <a:xfrm>
            <a:off x="674166" y="2120705"/>
            <a:ext cx="27559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小窗有什么问题？</a:t>
            </a:r>
          </a:p>
        </p:txBody>
      </p:sp>
      <p:sp>
        <p:nvSpPr>
          <p:cNvPr id="917" name="频域分辨率太差"/>
          <p:cNvSpPr txBox="1"/>
          <p:nvPr/>
        </p:nvSpPr>
        <p:spPr>
          <a:xfrm>
            <a:off x="2434227" y="3025788"/>
            <a:ext cx="24257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频域分辨率太差</a:t>
            </a:r>
          </a:p>
        </p:txBody>
      </p:sp>
      <p:sp>
        <p:nvSpPr>
          <p:cNvPr id="918" name="大窗有什么问题？"/>
          <p:cNvSpPr txBox="1"/>
          <p:nvPr/>
        </p:nvSpPr>
        <p:spPr>
          <a:xfrm>
            <a:off x="674166" y="5762528"/>
            <a:ext cx="27559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大窗有什么问题？</a:t>
            </a:r>
          </a:p>
        </p:txBody>
      </p:sp>
    </p:spTree>
    <p:extLst>
      <p:ext uri="{BB962C8B-B14F-4D97-AF65-F5344CB8AC3E}">
        <p14:creationId xmlns:p14="http://schemas.microsoft.com/office/powerpoint/2010/main" val="43719583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 grpId="0" animBg="1" advAuto="0"/>
      <p:bldP spid="914" grpId="0" animBg="1" advAuto="0"/>
      <p:bldP spid="915" grpId="0" animBg="1" advAuto="0"/>
      <p:bldP spid="916" grpId="0" animBg="1" advAuto="0"/>
      <p:bldP spid="917" grpId="0" animBg="1" advAuto="0"/>
      <p:bldP spid="91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标题"/>
          <p:cNvSpPr>
            <a:spLocks noGrp="1"/>
          </p:cNvSpPr>
          <p:nvPr>
            <p:ph type="title"/>
          </p:nvPr>
        </p:nvSpPr>
        <p:spPr>
          <a:prstGeom prst="rect">
            <a:avLst/>
          </a:prstGeom>
        </p:spPr>
        <p:txBody>
          <a:bodyPr/>
          <a:lstStyle/>
          <a:p>
            <a:endParaRPr/>
          </a:p>
        </p:txBody>
      </p:sp>
      <p:pic>
        <p:nvPicPr>
          <p:cNvPr id="933" name="图像" descr="图像"/>
          <p:cNvPicPr>
            <a:picLocks noChangeAspect="1"/>
          </p:cNvPicPr>
          <p:nvPr/>
        </p:nvPicPr>
        <p:blipFill>
          <a:blip r:embed="rId3">
            <a:extLst/>
          </a:blip>
          <a:stretch>
            <a:fillRect/>
          </a:stretch>
        </p:blipFill>
        <p:spPr>
          <a:xfrm>
            <a:off x="1268331" y="2068623"/>
            <a:ext cx="3306924" cy="688943"/>
          </a:xfrm>
          <a:prstGeom prst="rect">
            <a:avLst/>
          </a:prstGeom>
          <a:ln w="12700">
            <a:miter lim="400000"/>
          </a:ln>
        </p:spPr>
      </p:pic>
      <p:pic>
        <p:nvPicPr>
          <p:cNvPr id="934" name="图像" descr="图像"/>
          <p:cNvPicPr>
            <a:picLocks noChangeAspect="1"/>
          </p:cNvPicPr>
          <p:nvPr/>
        </p:nvPicPr>
        <p:blipFill>
          <a:blip r:embed="rId4">
            <a:extLst/>
          </a:blip>
          <a:stretch>
            <a:fillRect/>
          </a:stretch>
        </p:blipFill>
        <p:spPr>
          <a:xfrm>
            <a:off x="5643669" y="1998322"/>
            <a:ext cx="5787297" cy="829546"/>
          </a:xfrm>
          <a:prstGeom prst="rect">
            <a:avLst/>
          </a:prstGeom>
          <a:ln w="25400">
            <a:solidFill>
              <a:schemeClr val="accent5">
                <a:hueOff val="-152896"/>
                <a:lumOff val="12368"/>
              </a:schemeClr>
            </a:solidFill>
            <a:miter lim="400000"/>
          </a:ln>
        </p:spPr>
      </p:pic>
      <p:sp>
        <p:nvSpPr>
          <p:cNvPr id="935" name="线条"/>
          <p:cNvSpPr/>
          <p:nvPr/>
        </p:nvSpPr>
        <p:spPr>
          <a:xfrm>
            <a:off x="4767172" y="2413094"/>
            <a:ext cx="684580"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936" name="图像" descr="图像"/>
          <p:cNvPicPr>
            <a:picLocks noChangeAspect="1"/>
          </p:cNvPicPr>
          <p:nvPr/>
        </p:nvPicPr>
        <p:blipFill>
          <a:blip r:embed="rId5">
            <a:extLst/>
          </a:blip>
          <a:stretch>
            <a:fillRect/>
          </a:stretch>
        </p:blipFill>
        <p:spPr>
          <a:xfrm>
            <a:off x="3851983" y="4284798"/>
            <a:ext cx="5867401" cy="1206501"/>
          </a:xfrm>
          <a:prstGeom prst="rect">
            <a:avLst/>
          </a:prstGeom>
          <a:ln w="12700">
            <a:miter lim="400000"/>
          </a:ln>
        </p:spPr>
      </p:pic>
      <p:pic>
        <p:nvPicPr>
          <p:cNvPr id="937" name="图像" descr="图像"/>
          <p:cNvPicPr>
            <a:picLocks noChangeAspect="1"/>
          </p:cNvPicPr>
          <p:nvPr/>
        </p:nvPicPr>
        <p:blipFill>
          <a:blip r:embed="rId6">
            <a:extLst/>
          </a:blip>
          <a:stretch>
            <a:fillRect/>
          </a:stretch>
        </p:blipFill>
        <p:spPr>
          <a:xfrm>
            <a:off x="3851983" y="5570401"/>
            <a:ext cx="5867401" cy="1625601"/>
          </a:xfrm>
          <a:prstGeom prst="rect">
            <a:avLst/>
          </a:prstGeom>
          <a:ln w="12700">
            <a:miter lim="400000"/>
          </a:ln>
        </p:spPr>
      </p:pic>
      <p:sp>
        <p:nvSpPr>
          <p:cNvPr id="938" name="WT（小波变换），将傅里叶变换的基给换了—— 将无限长的三角函数基换成了有限长的会衰减的小波基，这样不仅可以获取频率，还可以定位到时间。"/>
          <p:cNvSpPr txBox="1"/>
          <p:nvPr/>
        </p:nvSpPr>
        <p:spPr>
          <a:xfrm>
            <a:off x="1089882" y="3181711"/>
            <a:ext cx="11166439" cy="1520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solidFill>
                  <a:srgbClr val="4F4F4F"/>
                </a:solidFill>
              </a:defRPr>
            </a:pPr>
            <a:r>
              <a:rPr dirty="0" err="1"/>
              <a:t>WT（小波变换</a:t>
            </a:r>
            <a:r>
              <a:rPr dirty="0"/>
              <a:t>），</a:t>
            </a:r>
            <a:r>
              <a:rPr dirty="0" err="1"/>
              <a:t>将傅里叶变换的基给换了</a:t>
            </a:r>
            <a:r>
              <a:rPr dirty="0"/>
              <a:t>—— </a:t>
            </a:r>
            <a:r>
              <a:rPr dirty="0" err="1"/>
              <a:t>将</a:t>
            </a:r>
            <a:r>
              <a:rPr b="1" dirty="0" err="1"/>
              <a:t>无限长的三角函数基</a:t>
            </a:r>
            <a:r>
              <a:rPr dirty="0" err="1"/>
              <a:t>换成了</a:t>
            </a:r>
            <a:r>
              <a:rPr b="1" dirty="0" err="1"/>
              <a:t>有限长的会衰减的小波基</a:t>
            </a:r>
            <a:r>
              <a:rPr dirty="0" err="1"/>
              <a:t>，这样不仅可以</a:t>
            </a:r>
            <a:r>
              <a:rPr b="1" dirty="0" err="1"/>
              <a:t>获取频率</a:t>
            </a:r>
            <a:r>
              <a:rPr dirty="0" err="1"/>
              <a:t>，还可以</a:t>
            </a:r>
            <a:r>
              <a:rPr b="1" dirty="0" err="1"/>
              <a:t>定位到时间</a:t>
            </a:r>
            <a:r>
              <a:rPr dirty="0"/>
              <a:t>。</a:t>
            </a:r>
          </a:p>
        </p:txBody>
      </p:sp>
      <p:sp>
        <p:nvSpPr>
          <p:cNvPr id="939" name="与傅里叶变换不同，小波变换有两个变量：scale和translation。scale控制小波函数的收缩，其导数即为频率，translation控制小标函数的平移，平移量对应时间。"/>
          <p:cNvSpPr txBox="1"/>
          <p:nvPr/>
        </p:nvSpPr>
        <p:spPr>
          <a:xfrm>
            <a:off x="921937" y="7305982"/>
            <a:ext cx="11502328" cy="1530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solidFill>
                  <a:srgbClr val="4F4F4F"/>
                </a:solidFill>
              </a:defRPr>
            </a:pPr>
            <a:r>
              <a:t>与傅里叶变换不同，小波变换有两个变量：</a:t>
            </a:r>
            <a:r>
              <a:rPr b="1"/>
              <a:t>scale</a:t>
            </a:r>
            <a:r>
              <a:t>和</a:t>
            </a:r>
            <a:r>
              <a:rPr b="1"/>
              <a:t>translation</a:t>
            </a:r>
            <a:r>
              <a:t>。</a:t>
            </a:r>
            <a:r>
              <a:rPr b="1"/>
              <a:t>scale</a:t>
            </a:r>
            <a:r>
              <a:t>控制小波函数的收缩，其导数即为</a:t>
            </a:r>
            <a:r>
              <a:rPr b="1"/>
              <a:t>频率</a:t>
            </a:r>
            <a:r>
              <a:t>，</a:t>
            </a:r>
            <a:r>
              <a:rPr b="1"/>
              <a:t>translation</a:t>
            </a:r>
            <a:r>
              <a:t>控制小标函数的平移，平移量对应</a:t>
            </a:r>
            <a:r>
              <a:rPr b="1"/>
              <a:t>时间</a:t>
            </a:r>
            <a:r>
              <a:t>。</a:t>
            </a:r>
          </a:p>
        </p:txBody>
      </p:sp>
    </p:spTree>
    <p:extLst>
      <p:ext uri="{BB962C8B-B14F-4D97-AF65-F5344CB8AC3E}">
        <p14:creationId xmlns:p14="http://schemas.microsoft.com/office/powerpoint/2010/main" val="280297885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type="lt">
                                    <p:tmAbs val="0"/>
                                  </p:iterate>
                                  <p:childTnLst>
                                    <p:set>
                                      <p:cBhvr>
                                        <p:cTn id="30" fill="hold"/>
                                        <p:tgtEl>
                                          <p:spTgt spid="939"/>
                                        </p:tgtEl>
                                        <p:attrNameLst>
                                          <p:attrName>style.visibility</p:attrName>
                                        </p:attrNameLst>
                                      </p:cBhvr>
                                      <p:to>
                                        <p:strVal val="visible"/>
                                      </p:to>
                                    </p:set>
                                    <p:anim calcmode="lin" valueType="num">
                                      <p:cBhvr>
                                        <p:cTn id="31" dur="1000" fill="hold"/>
                                        <p:tgtEl>
                                          <p:spTgt spid="939"/>
                                        </p:tgtEl>
                                        <p:attrNameLst>
                                          <p:attrName>ppt_x</p:attrName>
                                        </p:attrNameLst>
                                      </p:cBhvr>
                                      <p:tavLst>
                                        <p:tav tm="0">
                                          <p:val>
                                            <p:strVal val="0-#ppt_w/2"/>
                                          </p:val>
                                        </p:tav>
                                        <p:tav tm="100000">
                                          <p:val>
                                            <p:strVal val="#ppt_x"/>
                                          </p:val>
                                        </p:tav>
                                      </p:tavLst>
                                    </p:anim>
                                    <p:anim calcmode="lin" valueType="num">
                                      <p:cBhvr>
                                        <p:cTn id="32" dur="1000" fill="hold"/>
                                        <p:tgtEl>
                                          <p:spTgt spid="9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advAuto="0"/>
      <p:bldP spid="934" grpId="0" animBg="1" advAuto="0"/>
      <p:bldP spid="935" grpId="0" animBg="1" advAuto="0"/>
      <p:bldP spid="936" grpId="0" animBg="1" advAuto="0"/>
      <p:bldP spid="937" grpId="0" animBg="1" advAuto="0"/>
      <p:bldP spid="938" grpId="0" animBg="1" advAuto="0"/>
      <p:bldP spid="939"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标题"/>
          <p:cNvSpPr>
            <a:spLocks noGrp="1"/>
          </p:cNvSpPr>
          <p:nvPr>
            <p:ph type="title"/>
          </p:nvPr>
        </p:nvSpPr>
        <p:spPr>
          <a:prstGeom prst="rect">
            <a:avLst/>
          </a:prstGeom>
        </p:spPr>
        <p:txBody>
          <a:bodyPr/>
          <a:lstStyle/>
          <a:p>
            <a:endParaRPr/>
          </a:p>
        </p:txBody>
      </p:sp>
      <p:pic>
        <p:nvPicPr>
          <p:cNvPr id="942" name="图像" descr="图像"/>
          <p:cNvPicPr>
            <a:picLocks noChangeAspect="1"/>
          </p:cNvPicPr>
          <p:nvPr/>
        </p:nvPicPr>
        <p:blipFill>
          <a:blip r:embed="rId3">
            <a:extLst/>
          </a:blip>
          <a:stretch>
            <a:fillRect/>
          </a:stretch>
        </p:blipFill>
        <p:spPr>
          <a:xfrm>
            <a:off x="584924" y="1500158"/>
            <a:ext cx="5917476" cy="3151259"/>
          </a:xfrm>
          <a:prstGeom prst="rect">
            <a:avLst/>
          </a:prstGeom>
          <a:ln w="12700">
            <a:miter lim="400000"/>
          </a:ln>
        </p:spPr>
      </p:pic>
      <p:pic>
        <p:nvPicPr>
          <p:cNvPr id="943" name="图像" descr="图像"/>
          <p:cNvPicPr>
            <a:picLocks noChangeAspect="1"/>
          </p:cNvPicPr>
          <p:nvPr/>
        </p:nvPicPr>
        <p:blipFill>
          <a:blip r:embed="rId4">
            <a:extLst/>
          </a:blip>
          <a:stretch>
            <a:fillRect/>
          </a:stretch>
        </p:blipFill>
        <p:spPr>
          <a:xfrm>
            <a:off x="5248581" y="3643713"/>
            <a:ext cx="6379169" cy="4918291"/>
          </a:xfrm>
          <a:prstGeom prst="rect">
            <a:avLst/>
          </a:prstGeom>
          <a:ln w="12700">
            <a:miter lim="400000"/>
          </a:ln>
        </p:spPr>
      </p:pic>
    </p:spTree>
    <p:extLst>
      <p:ext uri="{BB962C8B-B14F-4D97-AF65-F5344CB8AC3E}">
        <p14:creationId xmlns:p14="http://schemas.microsoft.com/office/powerpoint/2010/main" val="362172047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信号处理"/>
          <p:cNvSpPr>
            <a:spLocks noGrp="1"/>
          </p:cNvSpPr>
          <p:nvPr>
            <p:ph type="title"/>
          </p:nvPr>
        </p:nvSpPr>
        <p:spPr>
          <a:prstGeom prst="rect">
            <a:avLst/>
          </a:prstGeom>
        </p:spPr>
        <p:txBody>
          <a:bodyPr/>
          <a:lstStyle/>
          <a:p>
            <a:r>
              <a:t>信号处理</a:t>
            </a:r>
          </a:p>
        </p:txBody>
      </p:sp>
      <p:sp>
        <p:nvSpPr>
          <p:cNvPr id="948" name="Shape 486"/>
          <p:cNvSpPr txBox="1"/>
          <p:nvPr/>
        </p:nvSpPr>
        <p:spPr>
          <a:xfrm>
            <a:off x="878605" y="1732293"/>
            <a:ext cx="10429434" cy="1617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l" defTabSz="321457">
              <a:lnSpc>
                <a:spcPct val="117999"/>
              </a:lnSpc>
              <a:defRPr sz="2800" u="sng">
                <a:solidFill>
                  <a:srgbClr val="1C1C1C"/>
                </a:solidFill>
                <a:latin typeface="华文中宋"/>
                <a:ea typeface="华文中宋"/>
                <a:cs typeface="华文中宋"/>
                <a:sym typeface="华文中宋"/>
              </a:defRPr>
            </a:pPr>
            <a:r>
              <a:rPr dirty="0" err="1" smtClean="0"/>
              <a:t>数字滤波</a:t>
            </a:r>
            <a:r>
              <a:rPr lang="en-US" dirty="0" smtClean="0"/>
              <a:t> (</a:t>
            </a:r>
            <a:r>
              <a:rPr lang="en-US" altLang="zh-CN" dirty="0" smtClean="0"/>
              <a:t>filter</a:t>
            </a:r>
            <a:r>
              <a:rPr lang="en-US" dirty="0" smtClean="0"/>
              <a:t>)</a:t>
            </a:r>
            <a:r>
              <a:rPr b="0" u="none" dirty="0" smtClean="0"/>
              <a:t>：</a:t>
            </a:r>
            <a:r>
              <a:rPr lang="zh-CN" altLang="en-US" sz="2800" b="0" u="sng" dirty="0">
                <a:sym typeface="华文中宋"/>
              </a:rPr>
              <a:t>数字滤波器的功能是对输入离散信号的数字代码进行运算处理，以达到改变</a:t>
            </a:r>
            <a:r>
              <a:rPr lang="zh-CN" altLang="en-US" sz="2800" b="0" u="sng" dirty="0" smtClean="0">
                <a:sym typeface="华文中宋"/>
              </a:rPr>
              <a:t>信号质量的</a:t>
            </a:r>
            <a:r>
              <a:rPr lang="zh-CN" altLang="en-US" sz="2800" b="0" dirty="0">
                <a:sym typeface="华文中宋"/>
                <a:hlinkClick r:id="rId2"/>
              </a:rPr>
              <a:t>目的</a:t>
            </a:r>
            <a:r>
              <a:rPr lang="zh-CN" altLang="en-US" sz="2800" b="0" u="sng" dirty="0" smtClean="0">
                <a:sym typeface="华文中宋"/>
              </a:rPr>
              <a:t>。如</a:t>
            </a:r>
            <a:r>
              <a:rPr b="0" u="none" dirty="0" err="1" smtClean="0"/>
              <a:t>对数字量信号进行降噪</a:t>
            </a:r>
            <a:r>
              <a:rPr lang="zh-CN" altLang="en-US" b="0" u="none" dirty="0" smtClean="0"/>
              <a:t>等。</a:t>
            </a:r>
            <a:endParaRPr b="0" u="none" dirty="0"/>
          </a:p>
        </p:txBody>
      </p:sp>
      <p:grpSp>
        <p:nvGrpSpPr>
          <p:cNvPr id="953" name="Group 694"/>
          <p:cNvGrpSpPr/>
          <p:nvPr/>
        </p:nvGrpSpPr>
        <p:grpSpPr>
          <a:xfrm>
            <a:off x="4141763" y="3255783"/>
            <a:ext cx="2030906" cy="563247"/>
            <a:chOff x="0" y="0"/>
            <a:chExt cx="2030904" cy="563245"/>
          </a:xfrm>
        </p:grpSpPr>
        <p:sp>
          <p:nvSpPr>
            <p:cNvPr id="949" name="Shape 690"/>
            <p:cNvSpPr/>
            <p:nvPr/>
          </p:nvSpPr>
          <p:spPr>
            <a:xfrm>
              <a:off x="0" y="0"/>
              <a:ext cx="2030905" cy="563246"/>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grpSp>
          <p:nvGrpSpPr>
            <p:cNvPr id="952" name="Group 693"/>
            <p:cNvGrpSpPr/>
            <p:nvPr/>
          </p:nvGrpSpPr>
          <p:grpSpPr>
            <a:xfrm>
              <a:off x="25690" y="14471"/>
              <a:ext cx="1978174" cy="520530"/>
              <a:chOff x="0" y="0"/>
              <a:chExt cx="1978173" cy="520529"/>
            </a:xfrm>
          </p:grpSpPr>
          <p:sp>
            <p:nvSpPr>
              <p:cNvPr id="950" name="Shape 691"/>
              <p:cNvSpPr/>
              <p:nvPr/>
            </p:nvSpPr>
            <p:spPr>
              <a:xfrm>
                <a:off x="0" y="17096"/>
                <a:ext cx="1978174"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951"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defTabSz="914400">
                  <a:defRPr sz="2000">
                    <a:latin typeface="华文中宋"/>
                    <a:ea typeface="华文中宋"/>
                    <a:cs typeface="华文中宋"/>
                    <a:sym typeface="华文中宋"/>
                  </a:defRPr>
                </a:lvl1pPr>
              </a:lstStyle>
              <a:p>
                <a:r>
                  <a:t>数字滤波</a:t>
                </a:r>
              </a:p>
            </p:txBody>
          </p:sp>
        </p:grpSp>
      </p:grpSp>
      <p:grpSp>
        <p:nvGrpSpPr>
          <p:cNvPr id="956" name="Group 697"/>
          <p:cNvGrpSpPr/>
          <p:nvPr/>
        </p:nvGrpSpPr>
        <p:grpSpPr>
          <a:xfrm>
            <a:off x="2060871" y="4461002"/>
            <a:ext cx="2160003" cy="447039"/>
            <a:chOff x="0" y="0"/>
            <a:chExt cx="2160002" cy="447038"/>
          </a:xfrm>
        </p:grpSpPr>
        <p:sp>
          <p:nvSpPr>
            <p:cNvPr id="954" name="Shape 695"/>
            <p:cNvSpPr/>
            <p:nvPr/>
          </p:nvSpPr>
          <p:spPr>
            <a:xfrm>
              <a:off x="0" y="23465"/>
              <a:ext cx="216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955" name="Shape 696"/>
            <p:cNvSpPr txBox="1"/>
            <p:nvPr/>
          </p:nvSpPr>
          <p:spPr>
            <a:xfrm>
              <a:off x="264394" y="-1"/>
              <a:ext cx="1628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t>经典滤波方法</a:t>
              </a:r>
            </a:p>
          </p:txBody>
        </p:sp>
      </p:grpSp>
      <p:grpSp>
        <p:nvGrpSpPr>
          <p:cNvPr id="959" name="Group 703"/>
          <p:cNvGrpSpPr/>
          <p:nvPr/>
        </p:nvGrpSpPr>
        <p:grpSpPr>
          <a:xfrm>
            <a:off x="5949542" y="4461002"/>
            <a:ext cx="2160002" cy="447039"/>
            <a:chOff x="0" y="0"/>
            <a:chExt cx="2160000" cy="447038"/>
          </a:xfrm>
        </p:grpSpPr>
        <p:sp>
          <p:nvSpPr>
            <p:cNvPr id="957" name="Shape 701"/>
            <p:cNvSpPr/>
            <p:nvPr/>
          </p:nvSpPr>
          <p:spPr>
            <a:xfrm>
              <a:off x="0" y="25982"/>
              <a:ext cx="2160001"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a:latin typeface="华文中宋"/>
                  <a:ea typeface="华文中宋"/>
                  <a:cs typeface="华文中宋"/>
                  <a:sym typeface="华文中宋"/>
                </a:defRPr>
              </a:pPr>
              <a:endParaRPr/>
            </a:p>
          </p:txBody>
        </p:sp>
        <p:sp>
          <p:nvSpPr>
            <p:cNvPr id="958" name="Shape 702"/>
            <p:cNvSpPr txBox="1"/>
            <p:nvPr/>
          </p:nvSpPr>
          <p:spPr>
            <a:xfrm>
              <a:off x="264393" y="-1"/>
              <a:ext cx="1628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a:latin typeface="华文中宋"/>
                  <a:ea typeface="华文中宋"/>
                  <a:cs typeface="华文中宋"/>
                  <a:sym typeface="华文中宋"/>
                </a:defRPr>
              </a:lvl1pPr>
            </a:lstStyle>
            <a:p>
              <a:r>
                <a:t>现代滤波方法</a:t>
              </a:r>
            </a:p>
          </p:txBody>
        </p:sp>
      </p:grpSp>
      <p:sp>
        <p:nvSpPr>
          <p:cNvPr id="960" name="Shape 704"/>
          <p:cNvSpPr/>
          <p:nvPr/>
        </p:nvSpPr>
        <p:spPr>
          <a:xfrm flipH="1">
            <a:off x="5157214" y="3819029"/>
            <a:ext cx="2" cy="307823"/>
          </a:xfrm>
          <a:prstGeom prst="line">
            <a:avLst/>
          </a:prstGeom>
          <a:ln w="25400">
            <a:solidFill>
              <a:srgbClr val="000000"/>
            </a:solidFill>
            <a:miter lim="400000"/>
          </a:ln>
        </p:spPr>
        <p:txBody>
          <a:bodyPr lIns="45719" rIns="45719"/>
          <a:lstStyle/>
          <a:p>
            <a:pPr algn="l" defTabSz="914400">
              <a:defRPr sz="1800">
                <a:latin typeface="Franklin Gothic Medium"/>
                <a:ea typeface="Franklin Gothic Medium"/>
                <a:cs typeface="Franklin Gothic Medium"/>
                <a:sym typeface="Franklin Gothic Medium"/>
              </a:defRPr>
            </a:pPr>
            <a:endParaRPr/>
          </a:p>
        </p:txBody>
      </p:sp>
      <p:sp>
        <p:nvSpPr>
          <p:cNvPr id="961" name="Shape 705"/>
          <p:cNvSpPr/>
          <p:nvPr/>
        </p:nvSpPr>
        <p:spPr>
          <a:xfrm flipH="1">
            <a:off x="3141166" y="4126850"/>
            <a:ext cx="2016051" cy="360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a:latin typeface="Arial"/>
                <a:ea typeface="Arial"/>
                <a:cs typeface="Arial"/>
                <a:sym typeface="Arial"/>
              </a:defRPr>
            </a:pPr>
            <a:endParaRPr/>
          </a:p>
        </p:txBody>
      </p:sp>
      <p:sp>
        <p:nvSpPr>
          <p:cNvPr id="962" name="Shape 706"/>
          <p:cNvSpPr/>
          <p:nvPr/>
        </p:nvSpPr>
        <p:spPr>
          <a:xfrm>
            <a:off x="5157218" y="4126848"/>
            <a:ext cx="1872208" cy="360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000000"/>
            </a:solidFill>
            <a:miter lim="400000"/>
          </a:ln>
        </p:spPr>
        <p:txBody>
          <a:bodyPr lIns="45719" rIns="45719" anchor="ctr"/>
          <a:lstStyle/>
          <a:p>
            <a:pPr algn="l" defTabSz="914400">
              <a:defRPr sz="1800">
                <a:latin typeface="Arial"/>
                <a:ea typeface="Arial"/>
                <a:cs typeface="Arial"/>
                <a:sym typeface="Arial"/>
              </a:defRPr>
            </a:pPr>
            <a:endParaRPr/>
          </a:p>
        </p:txBody>
      </p:sp>
      <p:grpSp>
        <p:nvGrpSpPr>
          <p:cNvPr id="965" name="Shape 695"/>
          <p:cNvGrpSpPr/>
          <p:nvPr/>
        </p:nvGrpSpPr>
        <p:grpSpPr>
          <a:xfrm>
            <a:off x="2095383" y="6520725"/>
            <a:ext cx="2160004" cy="457202"/>
            <a:chOff x="0" y="0"/>
            <a:chExt cx="2160003" cy="457201"/>
          </a:xfrm>
        </p:grpSpPr>
        <p:sp>
          <p:nvSpPr>
            <p:cNvPr id="963"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64" name="中值滤波"/>
            <p:cNvSpPr txBox="1"/>
            <p:nvPr/>
          </p:nvSpPr>
          <p:spPr>
            <a:xfrm>
              <a:off x="0" y="0"/>
              <a:ext cx="2160003"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dirty="0" err="1"/>
                <a:t>中值滤波</a:t>
              </a:r>
              <a:endParaRPr dirty="0"/>
            </a:p>
          </p:txBody>
        </p:sp>
      </p:grpSp>
      <p:grpSp>
        <p:nvGrpSpPr>
          <p:cNvPr id="968" name="Shape 695"/>
          <p:cNvGrpSpPr/>
          <p:nvPr/>
        </p:nvGrpSpPr>
        <p:grpSpPr>
          <a:xfrm>
            <a:off x="2061166" y="5166750"/>
            <a:ext cx="2160004" cy="410369"/>
            <a:chOff x="0" y="23416"/>
            <a:chExt cx="2160003" cy="410368"/>
          </a:xfrm>
        </p:grpSpPr>
        <p:sp>
          <p:nvSpPr>
            <p:cNvPr id="966"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67" name="均值滤波"/>
            <p:cNvSpPr txBox="1"/>
            <p:nvPr/>
          </p:nvSpPr>
          <p:spPr>
            <a:xfrm>
              <a:off x="0" y="23416"/>
              <a:ext cx="2160003" cy="4103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lang="en-US" altLang="zh-CN" dirty="0" smtClean="0"/>
                <a:t>FIR</a:t>
              </a:r>
              <a:r>
                <a:rPr lang="zh-CN" altLang="en-US" dirty="0" smtClean="0"/>
                <a:t>、</a:t>
              </a:r>
              <a:r>
                <a:rPr lang="en-US" altLang="zh-CN" dirty="0" err="1" smtClean="0"/>
                <a:t>IIR</a:t>
              </a:r>
              <a:endParaRPr dirty="0"/>
            </a:p>
          </p:txBody>
        </p:sp>
      </p:grpSp>
      <p:grpSp>
        <p:nvGrpSpPr>
          <p:cNvPr id="974" name="Shape 695"/>
          <p:cNvGrpSpPr/>
          <p:nvPr/>
        </p:nvGrpSpPr>
        <p:grpSpPr>
          <a:xfrm>
            <a:off x="5949423" y="5119741"/>
            <a:ext cx="2160003" cy="457201"/>
            <a:chOff x="0" y="0"/>
            <a:chExt cx="2160002" cy="457200"/>
          </a:xfrm>
        </p:grpSpPr>
        <p:sp>
          <p:nvSpPr>
            <p:cNvPr id="972"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73" name="卡尔曼滤波"/>
            <p:cNvSpPr txBox="1"/>
            <p:nvPr/>
          </p:nvSpPr>
          <p:spPr>
            <a:xfrm>
              <a:off x="0" y="0"/>
              <a:ext cx="2160003"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dirty="0" err="1"/>
                <a:t>卡尔曼滤波</a:t>
              </a:r>
              <a:endParaRPr dirty="0"/>
            </a:p>
          </p:txBody>
        </p:sp>
      </p:grpSp>
      <p:grpSp>
        <p:nvGrpSpPr>
          <p:cNvPr id="977" name="Shape 695"/>
          <p:cNvGrpSpPr/>
          <p:nvPr/>
        </p:nvGrpSpPr>
        <p:grpSpPr>
          <a:xfrm>
            <a:off x="5949423" y="5700583"/>
            <a:ext cx="2160003" cy="457201"/>
            <a:chOff x="0" y="0"/>
            <a:chExt cx="2160002" cy="457200"/>
          </a:xfrm>
        </p:grpSpPr>
        <p:sp>
          <p:nvSpPr>
            <p:cNvPr id="975"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976" name="小波滤波"/>
            <p:cNvSpPr txBox="1"/>
            <p:nvPr/>
          </p:nvSpPr>
          <p:spPr>
            <a:xfrm>
              <a:off x="0" y="0"/>
              <a:ext cx="2160003"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914400">
                <a:defRPr sz="2000">
                  <a:latin typeface="华文中宋"/>
                  <a:ea typeface="华文中宋"/>
                  <a:cs typeface="华文中宋"/>
                  <a:sym typeface="华文中宋"/>
                </a:defRPr>
              </a:lvl1pPr>
            </a:lstStyle>
            <a:p>
              <a:r>
                <a:rPr lang="zh-CN" altLang="en-US" dirty="0" smtClean="0"/>
                <a:t>粒子</a:t>
              </a:r>
              <a:r>
                <a:rPr dirty="0" err="1" smtClean="0"/>
                <a:t>滤波</a:t>
              </a:r>
              <a:endParaRPr dirty="0"/>
            </a:p>
          </p:txBody>
        </p:sp>
      </p:grpSp>
      <p:grpSp>
        <p:nvGrpSpPr>
          <p:cNvPr id="33" name="Shape 695"/>
          <p:cNvGrpSpPr/>
          <p:nvPr/>
        </p:nvGrpSpPr>
        <p:grpSpPr>
          <a:xfrm>
            <a:off x="5949423" y="6348651"/>
            <a:ext cx="2160003" cy="457201"/>
            <a:chOff x="0" y="0"/>
            <a:chExt cx="2160002" cy="457200"/>
          </a:xfrm>
        </p:grpSpPr>
        <p:sp>
          <p:nvSpPr>
            <p:cNvPr id="34"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35" name="小波滤波"/>
            <p:cNvSpPr txBox="1"/>
            <p:nvPr/>
          </p:nvSpPr>
          <p:spPr>
            <a:xfrm>
              <a:off x="0" y="0"/>
              <a:ext cx="2160003"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914400">
                <a:defRPr sz="2000">
                  <a:latin typeface="华文中宋"/>
                  <a:ea typeface="华文中宋"/>
                  <a:cs typeface="华文中宋"/>
                  <a:sym typeface="华文中宋"/>
                </a:defRPr>
              </a:lvl1pPr>
            </a:lstStyle>
            <a:p>
              <a:r>
                <a:t>小波滤波</a:t>
              </a:r>
            </a:p>
          </p:txBody>
        </p:sp>
      </p:grpSp>
      <p:grpSp>
        <p:nvGrpSpPr>
          <p:cNvPr id="36" name="Shape 695"/>
          <p:cNvGrpSpPr/>
          <p:nvPr/>
        </p:nvGrpSpPr>
        <p:grpSpPr>
          <a:xfrm>
            <a:off x="2061164" y="5835828"/>
            <a:ext cx="2160004" cy="410369"/>
            <a:chOff x="0" y="23416"/>
            <a:chExt cx="2160003" cy="410368"/>
          </a:xfrm>
        </p:grpSpPr>
        <p:sp>
          <p:nvSpPr>
            <p:cNvPr id="37"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38" name="中值滤波"/>
            <p:cNvSpPr txBox="1"/>
            <p:nvPr/>
          </p:nvSpPr>
          <p:spPr>
            <a:xfrm>
              <a:off x="0" y="23416"/>
              <a:ext cx="2160003" cy="4103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lang="zh-CN" altLang="en-US" dirty="0" err="1" smtClean="0"/>
                <a:t>均</a:t>
              </a:r>
              <a:r>
                <a:rPr dirty="0" err="1" smtClean="0"/>
                <a:t>值滤波</a:t>
              </a:r>
              <a:endParaRPr dirty="0"/>
            </a:p>
          </p:txBody>
        </p:sp>
      </p:grpSp>
    </p:spTree>
    <p:extLst>
      <p:ext uri="{BB962C8B-B14F-4D97-AF65-F5344CB8AC3E}">
        <p14:creationId xmlns:p14="http://schemas.microsoft.com/office/powerpoint/2010/main" val="321561473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信号处理"/>
          <p:cNvSpPr>
            <a:spLocks noGrp="1"/>
          </p:cNvSpPr>
          <p:nvPr>
            <p:ph type="title"/>
          </p:nvPr>
        </p:nvSpPr>
        <p:spPr>
          <a:prstGeom prst="rect">
            <a:avLst/>
          </a:prstGeom>
        </p:spPr>
        <p:txBody>
          <a:bodyPr/>
          <a:lstStyle/>
          <a:p>
            <a:r>
              <a:t>信号处理</a:t>
            </a:r>
          </a:p>
        </p:txBody>
      </p:sp>
      <p:pic>
        <p:nvPicPr>
          <p:cNvPr id="980" name="Picture 5" descr="Picture 5"/>
          <p:cNvPicPr>
            <a:picLocks noChangeAspect="1"/>
          </p:cNvPicPr>
          <p:nvPr/>
        </p:nvPicPr>
        <p:blipFill>
          <a:blip r:embed="rId2">
            <a:extLst/>
          </a:blip>
          <a:stretch>
            <a:fillRect/>
          </a:stretch>
        </p:blipFill>
        <p:spPr>
          <a:xfrm>
            <a:off x="952500" y="1868387"/>
            <a:ext cx="4659984" cy="6232726"/>
          </a:xfrm>
          <a:prstGeom prst="rect">
            <a:avLst/>
          </a:prstGeom>
          <a:ln w="12700">
            <a:miter lim="400000"/>
          </a:ln>
        </p:spPr>
      </p:pic>
      <p:sp>
        <p:nvSpPr>
          <p:cNvPr id="981" name="TextBox 4"/>
          <p:cNvSpPr txBox="1"/>
          <p:nvPr/>
        </p:nvSpPr>
        <p:spPr>
          <a:xfrm>
            <a:off x="2586322" y="8163298"/>
            <a:ext cx="10668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10749">
              <a:defRPr sz="2500" b="0">
                <a:latin typeface="Helvetica Light"/>
                <a:ea typeface="Helvetica Light"/>
                <a:cs typeface="Helvetica Light"/>
                <a:sym typeface="Helvetica Light"/>
              </a:defRPr>
            </a:lvl1pPr>
          </a:lstStyle>
          <a:p>
            <a:r>
              <a:rPr dirty="0" err="1"/>
              <a:t>滤波前</a:t>
            </a:r>
            <a:endParaRPr dirty="0"/>
          </a:p>
        </p:txBody>
      </p:sp>
      <p:sp>
        <p:nvSpPr>
          <p:cNvPr id="982" name="TextBox 8"/>
          <p:cNvSpPr txBox="1"/>
          <p:nvPr/>
        </p:nvSpPr>
        <p:spPr>
          <a:xfrm>
            <a:off x="7043396" y="6500476"/>
            <a:ext cx="10668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10749">
              <a:defRPr sz="2500" b="0">
                <a:latin typeface="Helvetica Light"/>
                <a:ea typeface="Helvetica Light"/>
                <a:cs typeface="Helvetica Light"/>
                <a:sym typeface="Helvetica Light"/>
              </a:defRPr>
            </a:lvl1pPr>
          </a:lstStyle>
          <a:p>
            <a:r>
              <a:t>滤波后</a:t>
            </a:r>
          </a:p>
        </p:txBody>
      </p:sp>
      <p:grpSp>
        <p:nvGrpSpPr>
          <p:cNvPr id="987" name="组合 10"/>
          <p:cNvGrpSpPr/>
          <p:nvPr/>
        </p:nvGrpSpPr>
        <p:grpSpPr>
          <a:xfrm>
            <a:off x="6130454" y="1868387"/>
            <a:ext cx="5693246" cy="6232725"/>
            <a:chOff x="-1" y="0"/>
            <a:chExt cx="3817402" cy="4104457"/>
          </a:xfrm>
        </p:grpSpPr>
        <p:pic>
          <p:nvPicPr>
            <p:cNvPr id="983" name="Picture 7" descr="Picture 7"/>
            <p:cNvPicPr>
              <a:picLocks noChangeAspect="1"/>
            </p:cNvPicPr>
            <p:nvPr/>
          </p:nvPicPr>
          <p:blipFill>
            <a:blip r:embed="rId3">
              <a:extLst/>
            </a:blip>
            <a:stretch>
              <a:fillRect/>
            </a:stretch>
          </p:blipFill>
          <p:spPr>
            <a:xfrm>
              <a:off x="-1" y="0"/>
              <a:ext cx="3068753" cy="4104457"/>
            </a:xfrm>
            <a:prstGeom prst="rect">
              <a:avLst/>
            </a:prstGeom>
            <a:ln w="12700" cap="flat">
              <a:noFill/>
              <a:miter lim="400000"/>
            </a:ln>
            <a:effectLst/>
          </p:spPr>
        </p:pic>
        <p:grpSp>
          <p:nvGrpSpPr>
            <p:cNvPr id="986" name="Shape 695"/>
            <p:cNvGrpSpPr/>
            <p:nvPr/>
          </p:nvGrpSpPr>
          <p:grpSpPr>
            <a:xfrm>
              <a:off x="3313343" y="1290227"/>
              <a:ext cx="504058" cy="1524002"/>
              <a:chOff x="0" y="-1"/>
              <a:chExt cx="504057" cy="1524001"/>
            </a:xfrm>
          </p:grpSpPr>
          <p:sp>
            <p:nvSpPr>
              <p:cNvPr id="984" name="矩形"/>
              <p:cNvSpPr/>
              <p:nvPr/>
            </p:nvSpPr>
            <p:spPr>
              <a:xfrm>
                <a:off x="0" y="62101"/>
                <a:ext cx="504057" cy="1399798"/>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b="0">
                    <a:latin typeface="华文中宋"/>
                    <a:ea typeface="华文中宋"/>
                    <a:cs typeface="华文中宋"/>
                    <a:sym typeface="华文中宋"/>
                  </a:defRPr>
                </a:pPr>
                <a:endParaRPr/>
              </a:p>
            </p:txBody>
          </p:sp>
          <p:sp>
            <p:nvSpPr>
              <p:cNvPr id="985" name="中值滤波"/>
              <p:cNvSpPr txBox="1"/>
              <p:nvPr/>
            </p:nvSpPr>
            <p:spPr>
              <a:xfrm>
                <a:off x="0" y="-1"/>
                <a:ext cx="504057" cy="152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b="0">
                    <a:latin typeface="华文中宋"/>
                    <a:ea typeface="华文中宋"/>
                    <a:cs typeface="华文中宋"/>
                    <a:sym typeface="华文中宋"/>
                  </a:defRPr>
                </a:lvl1pPr>
              </a:lstStyle>
              <a:p>
                <a:r>
                  <a:rPr dirty="0" err="1"/>
                  <a:t>中值滤波</a:t>
                </a:r>
                <a:endParaRPr dirty="0"/>
              </a:p>
            </p:txBody>
          </p:sp>
        </p:grpSp>
      </p:grpSp>
    </p:spTree>
    <p:extLst>
      <p:ext uri="{BB962C8B-B14F-4D97-AF65-F5344CB8AC3E}">
        <p14:creationId xmlns:p14="http://schemas.microsoft.com/office/powerpoint/2010/main" val="14219484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987"/>
                                        </p:tgtEl>
                                        <p:attrNameLst>
                                          <p:attrName>style.visibility</p:attrName>
                                        </p:attrNameLst>
                                      </p:cBhvr>
                                      <p:to>
                                        <p:strVal val="visible"/>
                                      </p:to>
                                    </p:set>
                                    <p:anim calcmode="lin" valueType="num">
                                      <p:cBhvr>
                                        <p:cTn id="7" dur="500" fill="hold"/>
                                        <p:tgtEl>
                                          <p:spTgt spid="987"/>
                                        </p:tgtEl>
                                        <p:attrNameLst>
                                          <p:attrName>ppt_x</p:attrName>
                                        </p:attrNameLst>
                                      </p:cBhvr>
                                      <p:tavLst>
                                        <p:tav tm="0">
                                          <p:val>
                                            <p:strVal val="#ppt_x"/>
                                          </p:val>
                                        </p:tav>
                                        <p:tav tm="100000">
                                          <p:val>
                                            <p:strVal val="#ppt_x"/>
                                          </p:val>
                                        </p:tav>
                                      </p:tavLst>
                                    </p:anim>
                                    <p:anim calcmode="lin" valueType="num">
                                      <p:cBhvr>
                                        <p:cTn id="8" dur="500" fill="hold"/>
                                        <p:tgtEl>
                                          <p:spTgt spid="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信号处理"/>
          <p:cNvSpPr>
            <a:spLocks noGrp="1"/>
          </p:cNvSpPr>
          <p:nvPr>
            <p:ph type="title"/>
          </p:nvPr>
        </p:nvSpPr>
        <p:spPr>
          <a:prstGeom prst="rect">
            <a:avLst/>
          </a:prstGeom>
        </p:spPr>
        <p:txBody>
          <a:bodyPr/>
          <a:lstStyle/>
          <a:p>
            <a:r>
              <a:t>信号处理</a:t>
            </a:r>
          </a:p>
        </p:txBody>
      </p:sp>
      <p:grpSp>
        <p:nvGrpSpPr>
          <p:cNvPr id="12" name="Shape 695"/>
          <p:cNvGrpSpPr/>
          <p:nvPr/>
        </p:nvGrpSpPr>
        <p:grpSpPr>
          <a:xfrm>
            <a:off x="882122" y="1627203"/>
            <a:ext cx="2699277" cy="785797"/>
            <a:chOff x="0" y="-38138"/>
            <a:chExt cx="2160003" cy="533478"/>
          </a:xfrm>
        </p:grpSpPr>
        <p:sp>
          <p:nvSpPr>
            <p:cNvPr id="13"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4" name="卡尔曼滤波"/>
            <p:cNvSpPr txBox="1"/>
            <p:nvPr/>
          </p:nvSpPr>
          <p:spPr>
            <a:xfrm>
              <a:off x="0" y="-38138"/>
              <a:ext cx="2160003" cy="5334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sz="2800" dirty="0" err="1"/>
                <a:t>卡尔曼滤波</a:t>
              </a:r>
              <a:endParaRPr sz="2800" dirty="0"/>
            </a:p>
          </p:txBody>
        </p:sp>
      </p:grpSp>
      <p:sp>
        <p:nvSpPr>
          <p:cNvPr id="3" name="矩形 2"/>
          <p:cNvSpPr/>
          <p:nvPr/>
        </p:nvSpPr>
        <p:spPr>
          <a:xfrm>
            <a:off x="508000" y="2507518"/>
            <a:ext cx="11938000" cy="6555641"/>
          </a:xfrm>
          <a:prstGeom prst="rect">
            <a:avLst/>
          </a:prstGeom>
        </p:spPr>
        <p:txBody>
          <a:bodyPr wrap="square">
            <a:spAutoFit/>
          </a:bodyPr>
          <a:lstStyle/>
          <a:p>
            <a:pPr indent="457200" algn="l">
              <a:lnSpc>
                <a:spcPct val="150000"/>
              </a:lnSpc>
            </a:pPr>
            <a:r>
              <a:rPr lang="zh-CN" altLang="en-US" b="0" dirty="0">
                <a:solidFill>
                  <a:schemeClr val="tx1">
                    <a:lumMod val="95000"/>
                    <a:lumOff val="5000"/>
                  </a:schemeClr>
                </a:solidFill>
                <a:latin typeface="arial" panose="020B0604020202020204" pitchFamily="34" charset="0"/>
              </a:rPr>
              <a:t>卡尔曼滤波（</a:t>
            </a:r>
            <a:r>
              <a:rPr lang="en-US" altLang="zh-CN" b="0" dirty="0" err="1">
                <a:solidFill>
                  <a:schemeClr val="tx1">
                    <a:lumMod val="95000"/>
                    <a:lumOff val="5000"/>
                  </a:schemeClr>
                </a:solidFill>
                <a:latin typeface="arial" panose="020B0604020202020204" pitchFamily="34" charset="0"/>
              </a:rPr>
              <a:t>Kalman</a:t>
            </a:r>
            <a:r>
              <a:rPr lang="en-US" altLang="zh-CN" b="0" dirty="0">
                <a:solidFill>
                  <a:schemeClr val="tx1">
                    <a:lumMod val="95000"/>
                    <a:lumOff val="5000"/>
                  </a:schemeClr>
                </a:solidFill>
                <a:latin typeface="arial" panose="020B0604020202020204" pitchFamily="34" charset="0"/>
              </a:rPr>
              <a:t> filtering</a:t>
            </a:r>
            <a:r>
              <a:rPr lang="zh-CN" altLang="en-US" b="0" dirty="0">
                <a:solidFill>
                  <a:schemeClr val="tx1">
                    <a:lumMod val="95000"/>
                    <a:lumOff val="5000"/>
                  </a:schemeClr>
                </a:solidFill>
                <a:latin typeface="arial" panose="020B0604020202020204" pitchFamily="34" charset="0"/>
              </a:rPr>
              <a:t>）一种利用线性系统状态方程，通过系统输入输出观测数据，对系统状态进行最优估计的算法。由于观测数据中包括系统中的噪声和干扰的影响，所以最优估计也可看作是滤波过程。</a:t>
            </a:r>
          </a:p>
          <a:p>
            <a:pPr indent="457200" algn="l">
              <a:lnSpc>
                <a:spcPct val="150000"/>
              </a:lnSpc>
            </a:pPr>
            <a:endParaRPr lang="en-US" altLang="zh-CN" b="0" dirty="0" smtClean="0">
              <a:solidFill>
                <a:schemeClr val="tx1">
                  <a:lumMod val="95000"/>
                  <a:lumOff val="5000"/>
                </a:schemeClr>
              </a:solidFill>
              <a:latin typeface="arial" panose="020B0604020202020204" pitchFamily="34" charset="0"/>
            </a:endParaRPr>
          </a:p>
          <a:p>
            <a:pPr indent="457200" algn="l">
              <a:lnSpc>
                <a:spcPct val="150000"/>
              </a:lnSpc>
            </a:pPr>
            <a:r>
              <a:rPr lang="zh-CN" altLang="en-US" b="0" dirty="0" smtClean="0">
                <a:solidFill>
                  <a:schemeClr val="tx1">
                    <a:lumMod val="95000"/>
                    <a:lumOff val="5000"/>
                  </a:schemeClr>
                </a:solidFill>
                <a:latin typeface="arial" panose="020B0604020202020204" pitchFamily="34" charset="0"/>
              </a:rPr>
              <a:t>卡</a:t>
            </a:r>
            <a:r>
              <a:rPr lang="zh-CN" altLang="en-US" b="0" dirty="0">
                <a:solidFill>
                  <a:schemeClr val="tx1">
                    <a:lumMod val="95000"/>
                    <a:lumOff val="5000"/>
                  </a:schemeClr>
                </a:solidFill>
                <a:latin typeface="arial" panose="020B0604020202020204" pitchFamily="34" charset="0"/>
              </a:rPr>
              <a:t>尔曼在</a:t>
            </a:r>
            <a:r>
              <a:rPr lang="en-US" altLang="zh-CN" b="0" dirty="0">
                <a:solidFill>
                  <a:schemeClr val="tx1">
                    <a:lumMod val="95000"/>
                    <a:lumOff val="5000"/>
                  </a:schemeClr>
                </a:solidFill>
                <a:latin typeface="arial" panose="020B0604020202020204" pitchFamily="34" charset="0"/>
              </a:rPr>
              <a:t>NASA</a:t>
            </a:r>
            <a:r>
              <a:rPr lang="zh-CN" altLang="en-US" b="0" dirty="0">
                <a:solidFill>
                  <a:schemeClr val="tx1">
                    <a:lumMod val="95000"/>
                    <a:lumOff val="5000"/>
                  </a:schemeClr>
                </a:solidFill>
                <a:latin typeface="arial" panose="020B0604020202020204" pitchFamily="34" charset="0"/>
              </a:rPr>
              <a:t>埃姆斯研究中心访问时，发现他的方法对于解决阿波罗计划的轨道预测很有用，后来阿波罗飞船的导航电脑使用了这种滤波器。 </a:t>
            </a:r>
            <a:endParaRPr lang="en-US" altLang="zh-CN" b="0" dirty="0" smtClean="0">
              <a:solidFill>
                <a:schemeClr val="tx1">
                  <a:lumMod val="95000"/>
                  <a:lumOff val="5000"/>
                </a:schemeClr>
              </a:solidFill>
              <a:latin typeface="arial" panose="020B0604020202020204" pitchFamily="34" charset="0"/>
            </a:endParaRPr>
          </a:p>
          <a:p>
            <a:pPr indent="457200" algn="l">
              <a:lnSpc>
                <a:spcPct val="150000"/>
              </a:lnSpc>
            </a:pPr>
            <a:endParaRPr lang="en-US" altLang="zh-CN" b="0" dirty="0">
              <a:solidFill>
                <a:schemeClr val="tx1">
                  <a:lumMod val="95000"/>
                  <a:lumOff val="5000"/>
                </a:schemeClr>
              </a:solidFill>
              <a:latin typeface="arial" panose="020B0604020202020204" pitchFamily="34" charset="0"/>
            </a:endParaRPr>
          </a:p>
          <a:p>
            <a:pPr indent="457200" algn="l">
              <a:lnSpc>
                <a:spcPct val="150000"/>
              </a:lnSpc>
            </a:pPr>
            <a:r>
              <a:rPr lang="zh-CN" altLang="en-US" b="0" dirty="0" smtClean="0">
                <a:solidFill>
                  <a:schemeClr val="tx1">
                    <a:lumMod val="95000"/>
                    <a:lumOff val="5000"/>
                  </a:schemeClr>
                </a:solidFill>
                <a:latin typeface="arial" panose="020B0604020202020204" pitchFamily="34" charset="0"/>
              </a:rPr>
              <a:t>数据</a:t>
            </a:r>
            <a:r>
              <a:rPr lang="zh-CN" altLang="en-US" b="0" dirty="0">
                <a:solidFill>
                  <a:schemeClr val="tx1">
                    <a:lumMod val="95000"/>
                    <a:lumOff val="5000"/>
                  </a:schemeClr>
                </a:solidFill>
                <a:latin typeface="arial" panose="020B0604020202020204" pitchFamily="34" charset="0"/>
              </a:rPr>
              <a:t>滤波是去除噪声还原真实数据的一种数据处理技术，</a:t>
            </a:r>
            <a:r>
              <a:rPr lang="en-US" altLang="zh-CN" b="0" dirty="0" err="1">
                <a:solidFill>
                  <a:schemeClr val="tx1">
                    <a:lumMod val="95000"/>
                    <a:lumOff val="5000"/>
                  </a:schemeClr>
                </a:solidFill>
                <a:latin typeface="arial" panose="020B0604020202020204" pitchFamily="34" charset="0"/>
              </a:rPr>
              <a:t>Kalman</a:t>
            </a:r>
            <a:r>
              <a:rPr lang="zh-CN" altLang="en-US" b="0" dirty="0">
                <a:solidFill>
                  <a:schemeClr val="tx1">
                    <a:lumMod val="95000"/>
                    <a:lumOff val="5000"/>
                  </a:schemeClr>
                </a:solidFill>
                <a:latin typeface="arial" panose="020B0604020202020204" pitchFamily="34" charset="0"/>
              </a:rPr>
              <a:t>滤波在测量方差已知的情况下能够从一系列存在测量噪声的数据中，估计动态系统的状态。由于它便于计算机编程实现，并能够对现场采集的数据进行实时的更新和处理，</a:t>
            </a:r>
            <a:r>
              <a:rPr lang="en-US" altLang="zh-CN" b="0" dirty="0" err="1">
                <a:solidFill>
                  <a:schemeClr val="tx1">
                    <a:lumMod val="95000"/>
                    <a:lumOff val="5000"/>
                  </a:schemeClr>
                </a:solidFill>
                <a:latin typeface="arial" panose="020B0604020202020204" pitchFamily="34" charset="0"/>
              </a:rPr>
              <a:t>Kalman</a:t>
            </a:r>
            <a:r>
              <a:rPr lang="zh-CN" altLang="en-US" b="0" dirty="0">
                <a:solidFill>
                  <a:schemeClr val="tx1">
                    <a:lumMod val="95000"/>
                    <a:lumOff val="5000"/>
                  </a:schemeClr>
                </a:solidFill>
                <a:latin typeface="arial" panose="020B0604020202020204" pitchFamily="34" charset="0"/>
              </a:rPr>
              <a:t>滤波是目前应用最为广泛的滤波方法，在通信，导航，制导与控制等多领域得到了较好的应用。</a:t>
            </a:r>
          </a:p>
          <a:p>
            <a:pPr algn="l"/>
            <a:endParaRPr lang="zh-CN" altLang="en-US" b="0" dirty="0">
              <a:solidFill>
                <a:schemeClr val="tx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929837424"/>
      </p:ext>
    </p:extLst>
  </p:cSld>
  <p:clrMapOvr>
    <a:masterClrMapping/>
  </p:clrMapOvr>
  <p:transition spd="med"/>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信号处理"/>
          <p:cNvSpPr>
            <a:spLocks noGrp="1"/>
          </p:cNvSpPr>
          <p:nvPr>
            <p:ph type="title"/>
          </p:nvPr>
        </p:nvSpPr>
        <p:spPr>
          <a:prstGeom prst="rect">
            <a:avLst/>
          </a:prstGeom>
        </p:spPr>
        <p:txBody>
          <a:bodyPr/>
          <a:lstStyle/>
          <a:p>
            <a:r>
              <a:t>信号处理</a:t>
            </a:r>
          </a:p>
        </p:txBody>
      </p:sp>
      <p:pic>
        <p:nvPicPr>
          <p:cNvPr id="2" name="图片 1"/>
          <p:cNvPicPr>
            <a:picLocks noChangeAspect="1"/>
          </p:cNvPicPr>
          <p:nvPr/>
        </p:nvPicPr>
        <p:blipFill>
          <a:blip r:embed="rId2"/>
          <a:stretch>
            <a:fillRect/>
          </a:stretch>
        </p:blipFill>
        <p:spPr>
          <a:xfrm>
            <a:off x="730476" y="1411740"/>
            <a:ext cx="11388953" cy="6267821"/>
          </a:xfrm>
          <a:prstGeom prst="rect">
            <a:avLst/>
          </a:prstGeom>
        </p:spPr>
      </p:pic>
      <p:grpSp>
        <p:nvGrpSpPr>
          <p:cNvPr id="12" name="Shape 695"/>
          <p:cNvGrpSpPr/>
          <p:nvPr/>
        </p:nvGrpSpPr>
        <p:grpSpPr>
          <a:xfrm>
            <a:off x="882122" y="1627203"/>
            <a:ext cx="2699277" cy="785797"/>
            <a:chOff x="0" y="-38138"/>
            <a:chExt cx="2160003" cy="533478"/>
          </a:xfrm>
        </p:grpSpPr>
        <p:sp>
          <p:nvSpPr>
            <p:cNvPr id="13" name="矩形"/>
            <p:cNvSpPr/>
            <p:nvPr/>
          </p:nvSpPr>
          <p:spPr>
            <a:xfrm>
              <a:off x="0" y="26030"/>
              <a:ext cx="2160003" cy="405140"/>
            </a:xfrm>
            <a:prstGeom prst="roundRect">
              <a:avLst>
                <a:gd name="adj" fmla="val 0"/>
              </a:avLst>
            </a:prstGeom>
            <a:gradFill flip="none" rotWithShape="1">
              <a:gsLst>
                <a:gs pos="0">
                  <a:srgbClr val="A2C3FF"/>
                </a:gs>
                <a:gs pos="35000">
                  <a:srgbClr val="BDD4FF"/>
                </a:gs>
                <a:gs pos="100000">
                  <a:srgbClr val="E6EEFF"/>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914400">
                <a:defRPr sz="2000">
                  <a:latin typeface="华文中宋"/>
                  <a:ea typeface="华文中宋"/>
                  <a:cs typeface="华文中宋"/>
                  <a:sym typeface="华文中宋"/>
                </a:defRPr>
              </a:pPr>
              <a:endParaRPr/>
            </a:p>
          </p:txBody>
        </p:sp>
        <p:sp>
          <p:nvSpPr>
            <p:cNvPr id="14" name="卡尔曼滤波"/>
            <p:cNvSpPr txBox="1"/>
            <p:nvPr/>
          </p:nvSpPr>
          <p:spPr>
            <a:xfrm>
              <a:off x="0" y="-38138"/>
              <a:ext cx="2160003" cy="5334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914400">
                <a:defRPr sz="2000">
                  <a:latin typeface="华文中宋"/>
                  <a:ea typeface="华文中宋"/>
                  <a:cs typeface="华文中宋"/>
                  <a:sym typeface="华文中宋"/>
                </a:defRPr>
              </a:lvl1pPr>
            </a:lstStyle>
            <a:p>
              <a:r>
                <a:rPr sz="2800" dirty="0" err="1"/>
                <a:t>卡尔曼滤波</a:t>
              </a:r>
              <a:endParaRPr sz="2800" dirty="0"/>
            </a:p>
          </p:txBody>
        </p:sp>
      </p:grpSp>
    </p:spTree>
    <p:extLst>
      <p:ext uri="{BB962C8B-B14F-4D97-AF65-F5344CB8AC3E}">
        <p14:creationId xmlns:p14="http://schemas.microsoft.com/office/powerpoint/2010/main" val="1610045934"/>
      </p:ext>
    </p:extLst>
  </p:cSld>
  <p:clrMapOvr>
    <a:masterClrMapping/>
  </p:clrMapOvr>
  <p:transition spd="med"/>
  <p:timing>
    <p:tnLst>
      <p:par>
        <p:cT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687" name="Shape 277"/>
          <p:cNvSpPr/>
          <p:nvPr/>
        </p:nvSpPr>
        <p:spPr>
          <a:xfrm>
            <a:off x="3453994" y="2628002"/>
            <a:ext cx="1308101" cy="635001"/>
          </a:xfrm>
          <a:prstGeom prst="rect">
            <a:avLst/>
          </a:prstGeom>
          <a:no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传感器</a:t>
            </a:r>
            <a:endParaRPr dirty="0"/>
          </a:p>
        </p:txBody>
      </p:sp>
      <p:sp>
        <p:nvSpPr>
          <p:cNvPr id="688" name="Shape 277"/>
          <p:cNvSpPr/>
          <p:nvPr/>
        </p:nvSpPr>
        <p:spPr>
          <a:xfrm>
            <a:off x="5524057" y="2594910"/>
            <a:ext cx="1743117" cy="1143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689" name="Shape 277"/>
          <p:cNvSpPr/>
          <p:nvPr/>
        </p:nvSpPr>
        <p:spPr>
          <a:xfrm>
            <a:off x="8029137" y="2628002"/>
            <a:ext cx="1557623" cy="635001"/>
          </a:xfrm>
          <a:prstGeom prst="rect">
            <a:avLst/>
          </a:prstGeom>
          <a:no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69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rPr dirty="0" err="1"/>
              <a:t>信号处理</a:t>
            </a:r>
            <a:endParaRPr dirty="0"/>
          </a:p>
        </p:txBody>
      </p:sp>
      <p:sp>
        <p:nvSpPr>
          <p:cNvPr id="691"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稳压电源</a:t>
            </a:r>
          </a:p>
        </p:txBody>
      </p:sp>
      <p:sp>
        <p:nvSpPr>
          <p:cNvPr id="70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70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70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71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696" name="检测系统设计"/>
          <p:cNvSpPr txBox="1">
            <a:spLocks noGrp="1"/>
          </p:cNvSpPr>
          <p:nvPr>
            <p:ph type="title"/>
          </p:nvPr>
        </p:nvSpPr>
        <p:spPr>
          <a:prstGeom prst="rect">
            <a:avLst/>
          </a:prstGeom>
        </p:spPr>
        <p:txBody>
          <a:bodyPr/>
          <a:lstStyle/>
          <a:p>
            <a:r>
              <a:t>检测系统设计</a:t>
            </a:r>
          </a:p>
        </p:txBody>
      </p:sp>
      <p:sp>
        <p:nvSpPr>
          <p:cNvPr id="69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9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1" name="Shape 277"/>
          <p:cNvSpPr/>
          <p:nvPr/>
        </p:nvSpPr>
        <p:spPr>
          <a:xfrm>
            <a:off x="10416265" y="7174098"/>
            <a:ext cx="1557624" cy="635001"/>
          </a:xfrm>
          <a:prstGeom prst="rect">
            <a:avLst/>
          </a:prstGeom>
          <a:solidFill>
            <a:schemeClr val="accent5">
              <a:lumMod val="60000"/>
              <a:lumOff val="40000"/>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70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70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70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0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8260984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01"/>
                                        </p:tgtEl>
                                        <p:attrNameLst>
                                          <p:attrName>style.visibility</p:attrName>
                                        </p:attrNameLst>
                                      </p:cBhvr>
                                      <p:to>
                                        <p:strVal val="visible"/>
                                      </p:to>
                                    </p:set>
                                    <p:anim calcmode="lin" valueType="num">
                                      <p:cBhvr>
                                        <p:cTn id="7" dur="500" fill="hold"/>
                                        <p:tgtEl>
                                          <p:spTgt spid="701"/>
                                        </p:tgtEl>
                                        <p:attrNameLst>
                                          <p:attrName>ppt_w</p:attrName>
                                        </p:attrNameLst>
                                      </p:cBhvr>
                                      <p:tavLst>
                                        <p:tav tm="0">
                                          <p:val>
                                            <p:fltVal val="0"/>
                                          </p:val>
                                        </p:tav>
                                        <p:tav tm="100000">
                                          <p:val>
                                            <p:strVal val="#ppt_w"/>
                                          </p:val>
                                        </p:tav>
                                      </p:tavLst>
                                    </p:anim>
                                    <p:anim calcmode="lin" valueType="num">
                                      <p:cBhvr>
                                        <p:cTn id="8" dur="500" fill="hold"/>
                                        <p:tgtEl>
                                          <p:spTgt spid="701"/>
                                        </p:tgtEl>
                                        <p:attrNameLst>
                                          <p:attrName>ppt_h</p:attrName>
                                        </p:attrNameLst>
                                      </p:cBhvr>
                                      <p:tavLst>
                                        <p:tav tm="0">
                                          <p:val>
                                            <p:fltVal val="0"/>
                                          </p:val>
                                        </p:tav>
                                        <p:tav tm="100000">
                                          <p:val>
                                            <p:strVal val="#ppt_h"/>
                                          </p:val>
                                        </p:tav>
                                      </p:tavLst>
                                    </p:anim>
                                    <p:animEffect transition="in" filter="fade">
                                      <p:cBhvr>
                                        <p:cTn id="9" dur="500"/>
                                        <p:tgtEl>
                                          <p:spTgt spid="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微控制器"/>
          <p:cNvSpPr>
            <a:spLocks noGrp="1"/>
          </p:cNvSpPr>
          <p:nvPr>
            <p:ph type="title"/>
          </p:nvPr>
        </p:nvSpPr>
        <p:spPr>
          <a:prstGeom prst="rect">
            <a:avLst/>
          </a:prstGeom>
        </p:spPr>
        <p:txBody>
          <a:bodyPr/>
          <a:lstStyle/>
          <a:p>
            <a:r>
              <a:t>微控制器</a:t>
            </a:r>
          </a:p>
        </p:txBody>
      </p:sp>
      <p:sp>
        <p:nvSpPr>
          <p:cNvPr id="827" name="51系列是一种8位微控制器，由英特尔公司于1981年推出，适合于控制任务比较少，运算速度要求低的场合。…"/>
          <p:cNvSpPr txBox="1"/>
          <p:nvPr/>
        </p:nvSpPr>
        <p:spPr>
          <a:xfrm>
            <a:off x="998713" y="1957912"/>
            <a:ext cx="11638391" cy="241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rPr sz="2800">
                <a:solidFill>
                  <a:schemeClr val="accent5">
                    <a:lumOff val="-29866"/>
                  </a:schemeClr>
                </a:solidFill>
              </a:rPr>
              <a:t>51系列</a:t>
            </a:r>
            <a:r>
              <a:t>是一种8位微控制器，由英特尔公司于1981年推出，适合于控制任务比较少，运算速度要求低的场合。</a:t>
            </a:r>
          </a:p>
          <a:p>
            <a:pPr algn="l" defTabSz="457200">
              <a:defRPr sz="2600" b="0">
                <a:latin typeface="Helvetica"/>
                <a:ea typeface="Helvetica"/>
                <a:cs typeface="Helvetica"/>
                <a:sym typeface="Helvetica"/>
              </a:defRPr>
            </a:pPr>
            <a:r>
              <a:t>优点：拥有大量的学习资料及视频，适合入门，容易上手。</a:t>
            </a:r>
          </a:p>
          <a:p>
            <a:pPr algn="l" defTabSz="457200">
              <a:defRPr sz="2600" b="0">
                <a:latin typeface="Helvetica"/>
                <a:ea typeface="Helvetica"/>
                <a:cs typeface="Helvetica"/>
                <a:sym typeface="Helvetica"/>
              </a:defRPr>
            </a:pPr>
            <a:r>
              <a:t>缺点：运行速度过慢，保护能力很差，很容易烧坏芯片。</a:t>
            </a:r>
          </a:p>
        </p:txBody>
      </p:sp>
      <p:pic>
        <p:nvPicPr>
          <p:cNvPr id="828" name="图像" descr="图像"/>
          <p:cNvPicPr>
            <a:picLocks noChangeAspect="1"/>
          </p:cNvPicPr>
          <p:nvPr/>
        </p:nvPicPr>
        <p:blipFill>
          <a:blip r:embed="rId2">
            <a:extLst/>
          </a:blip>
          <a:stretch>
            <a:fillRect/>
          </a:stretch>
        </p:blipFill>
        <p:spPr>
          <a:xfrm>
            <a:off x="1206069" y="4737647"/>
            <a:ext cx="1897138" cy="1584758"/>
          </a:xfrm>
          <a:prstGeom prst="rect">
            <a:avLst/>
          </a:prstGeom>
          <a:ln w="12700">
            <a:miter lim="400000"/>
          </a:ln>
        </p:spPr>
      </p:pic>
      <p:pic>
        <p:nvPicPr>
          <p:cNvPr id="829" name="图像" descr="图像"/>
          <p:cNvPicPr>
            <a:picLocks noChangeAspect="1"/>
          </p:cNvPicPr>
          <p:nvPr/>
        </p:nvPicPr>
        <p:blipFill>
          <a:blip r:embed="rId3">
            <a:extLst/>
          </a:blip>
          <a:stretch>
            <a:fillRect/>
          </a:stretch>
        </p:blipFill>
        <p:spPr>
          <a:xfrm>
            <a:off x="3500010" y="4563130"/>
            <a:ext cx="3581401" cy="2514601"/>
          </a:xfrm>
          <a:prstGeom prst="rect">
            <a:avLst/>
          </a:prstGeom>
          <a:ln w="12700">
            <a:miter lim="400000"/>
          </a:ln>
        </p:spPr>
      </p:pic>
      <p:sp>
        <p:nvSpPr>
          <p:cNvPr id="830" name="编译器：keil…"/>
          <p:cNvSpPr txBox="1"/>
          <p:nvPr/>
        </p:nvSpPr>
        <p:spPr>
          <a:xfrm>
            <a:off x="8923158" y="5482018"/>
            <a:ext cx="222834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800" b="0">
                <a:latin typeface="Hannotate SC Bold"/>
                <a:ea typeface="Hannotate SC Bold"/>
                <a:cs typeface="Hannotate SC Bold"/>
                <a:sym typeface="Hannotate SC Bold"/>
              </a:defRPr>
            </a:pPr>
            <a:r>
              <a:t>编译器：keil</a:t>
            </a:r>
          </a:p>
          <a:p>
            <a:pPr>
              <a:defRPr sz="2800" b="0">
                <a:latin typeface="Hannotate SC Bold"/>
                <a:ea typeface="Hannotate SC Bold"/>
                <a:cs typeface="Hannotate SC Bold"/>
                <a:sym typeface="Hannotate SC Bold"/>
              </a:defRPr>
            </a:pPr>
            <a:r>
              <a:t>下载器</a:t>
            </a:r>
          </a:p>
        </p:txBody>
      </p:sp>
      <p:sp>
        <p:nvSpPr>
          <p:cNvPr id="831" name="工具开发🔧："/>
          <p:cNvSpPr txBox="1"/>
          <p:nvPr/>
        </p:nvSpPr>
        <p:spPr>
          <a:xfrm>
            <a:off x="8265887" y="4648447"/>
            <a:ext cx="2120901" cy="5969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a:lvl1pPr>
          </a:lstStyle>
          <a:p>
            <a:r>
              <a:t>工具开发🔧：</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827"/>
                                        </p:tgtEl>
                                        <p:attrNameLst>
                                          <p:attrName>style.visibility</p:attrName>
                                        </p:attrNameLst>
                                      </p:cBhvr>
                                      <p:to>
                                        <p:strVal val="visible"/>
                                      </p:to>
                                    </p:set>
                                    <p:animEffect transition="in" filter="box(out)">
                                      <p:cBhvr>
                                        <p:cTn id="7" dur="1000"/>
                                        <p:tgtEl>
                                          <p:spTgt spid="8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828"/>
                                        </p:tgtEl>
                                        <p:attrNameLst>
                                          <p:attrName>style.visibility</p:attrName>
                                        </p:attrNameLst>
                                      </p:cBhvr>
                                      <p:to>
                                        <p:strVal val="visible"/>
                                      </p:to>
                                    </p:set>
                                    <p:animEffect transition="in" filter="box(out)">
                                      <p:cBhvr>
                                        <p:cTn id="12" dur="1000"/>
                                        <p:tgtEl>
                                          <p:spTgt spid="82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829"/>
                                        </p:tgtEl>
                                        <p:attrNameLst>
                                          <p:attrName>style.visibility</p:attrName>
                                        </p:attrNameLst>
                                      </p:cBhvr>
                                      <p:to>
                                        <p:strVal val="visible"/>
                                      </p:to>
                                    </p:set>
                                    <p:animEffect transition="in" filter="box(out)">
                                      <p:cBhvr>
                                        <p:cTn id="17" dur="1000"/>
                                        <p:tgtEl>
                                          <p:spTgt spid="82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831"/>
                                        </p:tgtEl>
                                        <p:attrNameLst>
                                          <p:attrName>style.visibility</p:attrName>
                                        </p:attrNameLst>
                                      </p:cBhvr>
                                      <p:to>
                                        <p:strVal val="visible"/>
                                      </p:to>
                                    </p:set>
                                    <p:animEffect transition="in" filter="box(out)">
                                      <p:cBhvr>
                                        <p:cTn id="22" dur="1000"/>
                                        <p:tgtEl>
                                          <p:spTgt spid="83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p:tmAbs val="0"/>
                                  </p:iterate>
                                  <p:childTnLst>
                                    <p:set>
                                      <p:cBhvr>
                                        <p:cTn id="26" fill="hold"/>
                                        <p:tgtEl>
                                          <p:spTgt spid="830"/>
                                        </p:tgtEl>
                                        <p:attrNameLst>
                                          <p:attrName>style.visibility</p:attrName>
                                        </p:attrNameLst>
                                      </p:cBhvr>
                                      <p:to>
                                        <p:strVal val="visible"/>
                                      </p:to>
                                    </p:set>
                                    <p:animEffect transition="in" filter="box(out)">
                                      <p:cBhvr>
                                        <p:cTn id="27"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 grpId="1" animBg="1" advAuto="0"/>
      <p:bldP spid="828" grpId="2" animBg="1" advAuto="0"/>
      <p:bldP spid="829" grpId="3" animBg="1" advAuto="0"/>
      <p:bldP spid="830" grpId="5" animBg="1" advAuto="0"/>
      <p:bldP spid="831" grpId="4"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微控制器"/>
          <p:cNvSpPr/>
          <p:nvPr/>
        </p:nvSpPr>
        <p:spPr>
          <a:xfrm>
            <a:off x="116969" y="123530"/>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微控制器</a:t>
            </a:r>
            <a:endParaRPr dirty="0"/>
          </a:p>
        </p:txBody>
      </p:sp>
      <p:sp>
        <p:nvSpPr>
          <p:cNvPr id="834" name="AVR单片机"/>
          <p:cNvSpPr txBox="1"/>
          <p:nvPr/>
        </p:nvSpPr>
        <p:spPr>
          <a:xfrm>
            <a:off x="1148423" y="1819372"/>
            <a:ext cx="164896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b="0">
                <a:solidFill>
                  <a:srgbClr val="2F2F2F"/>
                </a:solidFill>
                <a:latin typeface="PingFang SC Semibold"/>
                <a:ea typeface="PingFang SC Semibold"/>
                <a:cs typeface="PingFang SC Semibold"/>
                <a:sym typeface="PingFang SC Semibold"/>
              </a:defRPr>
            </a:lvl1pPr>
          </a:lstStyle>
          <a:p>
            <a:r>
              <a:t>AVR单片机</a:t>
            </a:r>
          </a:p>
        </p:txBody>
      </p:sp>
      <p:sp>
        <p:nvSpPr>
          <p:cNvPr id="835" name="AVR单片机也是Atmel公司的产品，最早的就是AT90系列单片机"/>
          <p:cNvSpPr txBox="1"/>
          <p:nvPr/>
        </p:nvSpPr>
        <p:spPr>
          <a:xfrm>
            <a:off x="2947073" y="1819372"/>
            <a:ext cx="8680705"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b="0">
                <a:solidFill>
                  <a:srgbClr val="333333"/>
                </a:solidFill>
                <a:latin typeface="PingFang SC Regular"/>
                <a:ea typeface="PingFang SC Regular"/>
                <a:cs typeface="PingFang SC Regular"/>
                <a:sym typeface="PingFang SC Regular"/>
              </a:defRPr>
            </a:lvl1pPr>
          </a:lstStyle>
          <a:p>
            <a:r>
              <a:rPr dirty="0" err="1"/>
              <a:t>AVR单片机也是Atmel公司的产品，最早的就是AT90系列单片机</a:t>
            </a:r>
            <a:endParaRPr dirty="0"/>
          </a:p>
        </p:txBody>
      </p:sp>
      <p:sp>
        <p:nvSpPr>
          <p:cNvPr id="836" name="Arduino是一款便捷灵活、方便上手的开源电子原型平台。包含硬件（各种型号的Arduino板）和软件（Arduino IDE)。由一个欧洲开发团队于2005年开发。…"/>
          <p:cNvSpPr txBox="1"/>
          <p:nvPr/>
        </p:nvSpPr>
        <p:spPr>
          <a:xfrm>
            <a:off x="1125214" y="2440097"/>
            <a:ext cx="11491634" cy="325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300" b="0">
                <a:latin typeface="Helvetica"/>
                <a:ea typeface="Helvetica"/>
                <a:cs typeface="Helvetica"/>
                <a:sym typeface="Helvetica"/>
              </a:defRPr>
            </a:pPr>
            <a:r>
              <a:rPr>
                <a:solidFill>
                  <a:schemeClr val="accent5"/>
                </a:solidFill>
              </a:rPr>
              <a:t>Arduino</a:t>
            </a:r>
            <a:r>
              <a:t>是一款便捷灵活、方便上手的开源电子原型平台。包含硬件（各种型号的Arduino板）和软件（Arduino IDE)。由一个欧洲开发团队于2005年开发。</a:t>
            </a:r>
          </a:p>
          <a:p>
            <a:pPr algn="l" defTabSz="457200">
              <a:defRPr sz="2300" b="0">
                <a:latin typeface="Helvetica"/>
                <a:ea typeface="Helvetica"/>
                <a:cs typeface="Helvetica"/>
                <a:sym typeface="Helvetica"/>
              </a:defRPr>
            </a:pPr>
            <a:endParaRPr/>
          </a:p>
          <a:p>
            <a:pPr algn="l" defTabSz="457200">
              <a:defRPr sz="2300" b="0">
                <a:latin typeface="Helvetica"/>
                <a:ea typeface="Helvetica"/>
                <a:cs typeface="Helvetica"/>
                <a:sym typeface="Helvetica"/>
              </a:defRPr>
            </a:pPr>
            <a:r>
              <a:t>优点：它没有复杂的单片机底层代码，没有难懂的汇编，只是简单而实用的函数。而且具有简便的编程环境IDE，极大的自由度，可拓展性能非常高，非常适合新手和没有编程基础的同学入门。</a:t>
            </a:r>
          </a:p>
          <a:p>
            <a:pPr algn="l" defTabSz="457200">
              <a:defRPr sz="2300" b="0">
                <a:latin typeface="Helvetica"/>
                <a:ea typeface="Helvetica"/>
                <a:cs typeface="Helvetica"/>
                <a:sym typeface="Helvetica"/>
              </a:defRPr>
            </a:pPr>
            <a:r>
              <a:t>缺点：核心频率较低，由于多次封装，代码效率较低。</a:t>
            </a:r>
          </a:p>
        </p:txBody>
      </p:sp>
      <p:pic>
        <p:nvPicPr>
          <p:cNvPr id="837" name="图像" descr="图像"/>
          <p:cNvPicPr>
            <a:picLocks noChangeAspect="1"/>
          </p:cNvPicPr>
          <p:nvPr/>
        </p:nvPicPr>
        <p:blipFill>
          <a:blip r:embed="rId2">
            <a:extLst/>
          </a:blip>
          <a:stretch>
            <a:fillRect/>
          </a:stretch>
        </p:blipFill>
        <p:spPr>
          <a:xfrm>
            <a:off x="1135228" y="6224095"/>
            <a:ext cx="2743201" cy="2032001"/>
          </a:xfrm>
          <a:prstGeom prst="rect">
            <a:avLst/>
          </a:prstGeom>
          <a:ln w="12700">
            <a:miter lim="400000"/>
          </a:ln>
        </p:spPr>
      </p:pic>
      <p:pic>
        <p:nvPicPr>
          <p:cNvPr id="838" name="图像" descr="图像"/>
          <p:cNvPicPr>
            <a:picLocks noChangeAspect="1"/>
          </p:cNvPicPr>
          <p:nvPr/>
        </p:nvPicPr>
        <p:blipFill>
          <a:blip r:embed="rId3">
            <a:extLst/>
          </a:blip>
          <a:stretch>
            <a:fillRect/>
          </a:stretch>
        </p:blipFill>
        <p:spPr>
          <a:xfrm>
            <a:off x="4376818" y="6093913"/>
            <a:ext cx="2965746" cy="2292364"/>
          </a:xfrm>
          <a:prstGeom prst="rect">
            <a:avLst/>
          </a:prstGeom>
          <a:ln w="12700">
            <a:miter lim="400000"/>
          </a:ln>
        </p:spPr>
      </p:pic>
      <p:pic>
        <p:nvPicPr>
          <p:cNvPr id="839" name="图像" descr="图像"/>
          <p:cNvPicPr>
            <a:picLocks noChangeAspect="1"/>
          </p:cNvPicPr>
          <p:nvPr/>
        </p:nvPicPr>
        <p:blipFill>
          <a:blip r:embed="rId4">
            <a:extLst/>
          </a:blip>
          <a:stretch>
            <a:fillRect/>
          </a:stretch>
        </p:blipFill>
        <p:spPr>
          <a:xfrm>
            <a:off x="8186532" y="5398595"/>
            <a:ext cx="3060701" cy="3683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834"/>
                                        </p:tgtEl>
                                        <p:attrNameLst>
                                          <p:attrName>style.visibility</p:attrName>
                                        </p:attrNameLst>
                                      </p:cBhvr>
                                      <p:to>
                                        <p:strVal val="visible"/>
                                      </p:to>
                                    </p:set>
                                    <p:animEffect transition="in" filter="box(out)">
                                      <p:cBhvr>
                                        <p:cTn id="7" dur="1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835"/>
                                        </p:tgtEl>
                                        <p:attrNameLst>
                                          <p:attrName>style.visibility</p:attrName>
                                        </p:attrNameLst>
                                      </p:cBhvr>
                                      <p:to>
                                        <p:strVal val="visible"/>
                                      </p:to>
                                    </p:set>
                                    <p:animEffect transition="in" filter="box(out)">
                                      <p:cBhvr>
                                        <p:cTn id="12" dur="1000"/>
                                        <p:tgtEl>
                                          <p:spTgt spid="8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836"/>
                                        </p:tgtEl>
                                        <p:attrNameLst>
                                          <p:attrName>style.visibility</p:attrName>
                                        </p:attrNameLst>
                                      </p:cBhvr>
                                      <p:to>
                                        <p:strVal val="visible"/>
                                      </p:to>
                                    </p:set>
                                    <p:animEffect transition="in" filter="box(out)">
                                      <p:cBhvr>
                                        <p:cTn id="17" dur="1000"/>
                                        <p:tgtEl>
                                          <p:spTgt spid="83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838"/>
                                        </p:tgtEl>
                                        <p:attrNameLst>
                                          <p:attrName>style.visibility</p:attrName>
                                        </p:attrNameLst>
                                      </p:cBhvr>
                                      <p:to>
                                        <p:strVal val="visible"/>
                                      </p:to>
                                    </p:set>
                                    <p:animEffect transition="in" filter="box(out)">
                                      <p:cBhvr>
                                        <p:cTn id="22" dur="1000"/>
                                        <p:tgtEl>
                                          <p:spTgt spid="83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p:tmAbs val="0"/>
                                  </p:iterate>
                                  <p:childTnLst>
                                    <p:set>
                                      <p:cBhvr>
                                        <p:cTn id="26" fill="hold"/>
                                        <p:tgtEl>
                                          <p:spTgt spid="837"/>
                                        </p:tgtEl>
                                        <p:attrNameLst>
                                          <p:attrName>style.visibility</p:attrName>
                                        </p:attrNameLst>
                                      </p:cBhvr>
                                      <p:to>
                                        <p:strVal val="visible"/>
                                      </p:to>
                                    </p:set>
                                    <p:animEffect transition="in" filter="box(out)">
                                      <p:cBhvr>
                                        <p:cTn id="27" dur="1000"/>
                                        <p:tgtEl>
                                          <p:spTgt spid="83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6" nodeType="clickEffect">
                                  <p:stCondLst>
                                    <p:cond delay="0"/>
                                  </p:stCondLst>
                                  <p:iterate>
                                    <p:tmAbs val="0"/>
                                  </p:iterate>
                                  <p:childTnLst>
                                    <p:set>
                                      <p:cBhvr>
                                        <p:cTn id="31" fill="hold"/>
                                        <p:tgtEl>
                                          <p:spTgt spid="839"/>
                                        </p:tgtEl>
                                        <p:attrNameLst>
                                          <p:attrName>style.visibility</p:attrName>
                                        </p:attrNameLst>
                                      </p:cBhvr>
                                      <p:to>
                                        <p:strVal val="visible"/>
                                      </p:to>
                                    </p:set>
                                    <p:animEffect transition="in" filter="box(out)">
                                      <p:cBhvr>
                                        <p:cTn id="32" dur="10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1" animBg="1" advAuto="0"/>
      <p:bldP spid="835" grpId="2" animBg="1" advAuto="0"/>
      <p:bldP spid="836" grpId="3" animBg="1" advAuto="0"/>
      <p:bldP spid="837" grpId="5" animBg="1" advAuto="0"/>
      <p:bldP spid="838" grpId="4" animBg="1" advAuto="0"/>
      <p:bldP spid="839" grpId="6"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4" name="Group 401"/>
          <p:cNvGrpSpPr/>
          <p:nvPr/>
        </p:nvGrpSpPr>
        <p:grpSpPr>
          <a:xfrm>
            <a:off x="3714761" y="2479824"/>
            <a:ext cx="4751393" cy="4084640"/>
            <a:chOff x="-2" y="0"/>
            <a:chExt cx="4751391" cy="4084639"/>
          </a:xfrm>
        </p:grpSpPr>
        <p:grpSp>
          <p:nvGrpSpPr>
            <p:cNvPr id="463" name="Group 360"/>
            <p:cNvGrpSpPr/>
            <p:nvPr/>
          </p:nvGrpSpPr>
          <p:grpSpPr>
            <a:xfrm>
              <a:off x="1958974" y="390524"/>
              <a:ext cx="771528" cy="687391"/>
              <a:chOff x="0" y="-1"/>
              <a:chExt cx="771527" cy="687390"/>
            </a:xfrm>
          </p:grpSpPr>
          <p:sp>
            <p:nvSpPr>
              <p:cNvPr id="460" name="Shape 357"/>
              <p:cNvSpPr/>
              <p:nvPr/>
            </p:nvSpPr>
            <p:spPr>
              <a:xfrm>
                <a:off x="0" y="118246"/>
                <a:ext cx="771528" cy="569144"/>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1" name="Shape 358"/>
              <p:cNvSpPr/>
              <p:nvPr/>
            </p:nvSpPr>
            <p:spPr>
              <a:xfrm>
                <a:off x="0" y="61072"/>
                <a:ext cx="771528" cy="570443"/>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2" name="Shape 359"/>
              <p:cNvSpPr/>
              <p:nvPr/>
            </p:nvSpPr>
            <p:spPr>
              <a:xfrm>
                <a:off x="0" y="-2"/>
                <a:ext cx="771528" cy="569145"/>
              </a:xfrm>
              <a:prstGeom prst="diamond">
                <a:avLst/>
              </a:prstGeom>
              <a:gradFill flip="none" rotWithShape="1">
                <a:gsLst>
                  <a:gs pos="0">
                    <a:srgbClr val="B2B2B2"/>
                  </a:gs>
                  <a:gs pos="100000">
                    <a:srgbClr val="ABABAB"/>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67" name="Group 364"/>
            <p:cNvGrpSpPr/>
            <p:nvPr/>
          </p:nvGrpSpPr>
          <p:grpSpPr>
            <a:xfrm>
              <a:off x="2365373" y="6350"/>
              <a:ext cx="2386017" cy="2095502"/>
              <a:chOff x="-1" y="0"/>
              <a:chExt cx="2386016" cy="2095501"/>
            </a:xfrm>
          </p:grpSpPr>
          <p:sp>
            <p:nvSpPr>
              <p:cNvPr id="464" name="Shape 361"/>
              <p:cNvSpPr/>
              <p:nvPr/>
            </p:nvSpPr>
            <p:spPr>
              <a:xfrm>
                <a:off x="-2" y="343396"/>
                <a:ext cx="2369591" cy="1752106"/>
              </a:xfrm>
              <a:prstGeom prst="diamond">
                <a:avLst/>
              </a:prstGeom>
              <a:solidFill>
                <a:srgbClr val="FFFFCC"/>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5" name="Shape 362"/>
              <p:cNvSpPr/>
              <p:nvPr/>
            </p:nvSpPr>
            <p:spPr>
              <a:xfrm>
                <a:off x="1367" y="157390"/>
                <a:ext cx="2369591" cy="1752106"/>
              </a:xfrm>
              <a:prstGeom prst="diamond">
                <a:avLst/>
              </a:prstGeom>
              <a:solidFill>
                <a:srgbClr val="FFCC6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6" name="Shape 363"/>
              <p:cNvSpPr/>
              <p:nvPr/>
            </p:nvSpPr>
            <p:spPr>
              <a:xfrm>
                <a:off x="16425" y="0"/>
                <a:ext cx="2369591" cy="1752106"/>
              </a:xfrm>
              <a:prstGeom prst="diamond">
                <a:avLst/>
              </a:prstGeom>
              <a:gradFill flip="none" rotWithShape="1">
                <a:gsLst>
                  <a:gs pos="0">
                    <a:srgbClr val="A96500"/>
                  </a:gs>
                  <a:gs pos="100000">
                    <a:srgbClr val="FF9900"/>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71" name="Group 368"/>
            <p:cNvGrpSpPr/>
            <p:nvPr/>
          </p:nvGrpSpPr>
          <p:grpSpPr>
            <a:xfrm>
              <a:off x="1585" y="0"/>
              <a:ext cx="2386017" cy="2082802"/>
              <a:chOff x="-1" y="0"/>
              <a:chExt cx="2386015" cy="2082801"/>
            </a:xfrm>
          </p:grpSpPr>
          <p:sp>
            <p:nvSpPr>
              <p:cNvPr id="468" name="Shape 365"/>
              <p:cNvSpPr/>
              <p:nvPr/>
            </p:nvSpPr>
            <p:spPr>
              <a:xfrm>
                <a:off x="-2" y="330437"/>
                <a:ext cx="2369590" cy="1752365"/>
              </a:xfrm>
              <a:prstGeom prst="diamond">
                <a:avLst/>
              </a:prstGeom>
              <a:solidFill>
                <a:srgbClr val="CCEC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69" name="Shape 366"/>
              <p:cNvSpPr/>
              <p:nvPr/>
            </p:nvSpPr>
            <p:spPr>
              <a:xfrm>
                <a:off x="1367" y="157413"/>
                <a:ext cx="2369590" cy="1752365"/>
              </a:xfrm>
              <a:prstGeom prst="diamond">
                <a:avLst/>
              </a:prstGeom>
              <a:solidFill>
                <a:srgbClr val="CC99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0" name="Shape 367"/>
              <p:cNvSpPr/>
              <p:nvPr/>
            </p:nvSpPr>
            <p:spPr>
              <a:xfrm>
                <a:off x="16425" y="-1"/>
                <a:ext cx="2369590" cy="1752365"/>
              </a:xfrm>
              <a:prstGeom prst="diamond">
                <a:avLst/>
              </a:prstGeom>
              <a:gradFill flip="none" rotWithShape="1">
                <a:gsLst>
                  <a:gs pos="0">
                    <a:srgbClr val="393956"/>
                  </a:gs>
                  <a:gs pos="100000">
                    <a:srgbClr val="666699"/>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sp>
          <p:nvSpPr>
            <p:cNvPr id="472" name="Shape 369"/>
            <p:cNvSpPr txBox="1"/>
            <p:nvPr/>
          </p:nvSpPr>
          <p:spPr>
            <a:xfrm>
              <a:off x="665823" y="722312"/>
              <a:ext cx="853451" cy="4089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准确性 </a:t>
              </a:r>
            </a:p>
          </p:txBody>
        </p:sp>
        <p:sp>
          <p:nvSpPr>
            <p:cNvPr id="473" name="Shape 370"/>
            <p:cNvSpPr txBox="1"/>
            <p:nvPr/>
          </p:nvSpPr>
          <p:spPr>
            <a:xfrm>
              <a:off x="3072129" y="703262"/>
              <a:ext cx="789939" cy="4089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稳定性</a:t>
              </a:r>
            </a:p>
          </p:txBody>
        </p:sp>
        <p:sp>
          <p:nvSpPr>
            <p:cNvPr id="474" name="Shape 371"/>
            <p:cNvSpPr/>
            <p:nvPr/>
          </p:nvSpPr>
          <p:spPr>
            <a:xfrm>
              <a:off x="962024" y="161925"/>
              <a:ext cx="481015" cy="458791"/>
            </a:xfrm>
            <a:prstGeom prst="ellipse">
              <a:avLst/>
            </a:prstGeom>
            <a:solidFill>
              <a:srgbClr val="CCCC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5" name="Shape 372"/>
            <p:cNvSpPr txBox="1"/>
            <p:nvPr/>
          </p:nvSpPr>
          <p:spPr>
            <a:xfrm>
              <a:off x="1056178" y="163512"/>
              <a:ext cx="273654" cy="459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1</a:t>
              </a:r>
            </a:p>
          </p:txBody>
        </p:sp>
        <p:sp>
          <p:nvSpPr>
            <p:cNvPr id="476" name="Shape 373"/>
            <p:cNvSpPr/>
            <p:nvPr/>
          </p:nvSpPr>
          <p:spPr>
            <a:xfrm>
              <a:off x="3313112" y="150812"/>
              <a:ext cx="482603" cy="458791"/>
            </a:xfrm>
            <a:prstGeom prst="ellipse">
              <a:avLst/>
            </a:prstGeom>
            <a:solidFill>
              <a:srgbClr val="FFCC99"/>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7" name="Shape 374"/>
            <p:cNvSpPr txBox="1"/>
            <p:nvPr/>
          </p:nvSpPr>
          <p:spPr>
            <a:xfrm>
              <a:off x="3423140" y="133350"/>
              <a:ext cx="273654" cy="459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2</a:t>
              </a:r>
            </a:p>
          </p:txBody>
        </p:sp>
        <p:grpSp>
          <p:nvGrpSpPr>
            <p:cNvPr id="481" name="Group 378"/>
            <p:cNvGrpSpPr/>
            <p:nvPr/>
          </p:nvGrpSpPr>
          <p:grpSpPr>
            <a:xfrm>
              <a:off x="3582987" y="1700212"/>
              <a:ext cx="771528" cy="688978"/>
              <a:chOff x="0" y="0"/>
              <a:chExt cx="771527" cy="688977"/>
            </a:xfrm>
          </p:grpSpPr>
          <p:sp>
            <p:nvSpPr>
              <p:cNvPr id="478" name="Shape 375"/>
              <p:cNvSpPr/>
              <p:nvPr/>
            </p:nvSpPr>
            <p:spPr>
              <a:xfrm>
                <a:off x="0" y="118519"/>
                <a:ext cx="771528" cy="570459"/>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79" name="Shape 376"/>
              <p:cNvSpPr/>
              <p:nvPr/>
            </p:nvSpPr>
            <p:spPr>
              <a:xfrm>
                <a:off x="0" y="61213"/>
                <a:ext cx="771528" cy="571761"/>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0" name="Shape 377"/>
              <p:cNvSpPr/>
              <p:nvPr/>
            </p:nvSpPr>
            <p:spPr>
              <a:xfrm>
                <a:off x="0" y="-1"/>
                <a:ext cx="771528" cy="570459"/>
              </a:xfrm>
              <a:prstGeom prst="diamond">
                <a:avLst/>
              </a:prstGeom>
              <a:gradFill flip="none" rotWithShape="1">
                <a:gsLst>
                  <a:gs pos="0">
                    <a:srgbClr val="B2B2B2"/>
                  </a:gs>
                  <a:gs pos="100000">
                    <a:srgbClr val="B7B7B7"/>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85" name="Group 382"/>
            <p:cNvGrpSpPr/>
            <p:nvPr/>
          </p:nvGrpSpPr>
          <p:grpSpPr>
            <a:xfrm>
              <a:off x="2365373" y="1995486"/>
              <a:ext cx="2386017" cy="2089154"/>
              <a:chOff x="-1" y="0"/>
              <a:chExt cx="2386016" cy="2089153"/>
            </a:xfrm>
          </p:grpSpPr>
          <p:sp>
            <p:nvSpPr>
              <p:cNvPr id="482" name="Shape 379"/>
              <p:cNvSpPr/>
              <p:nvPr/>
            </p:nvSpPr>
            <p:spPr>
              <a:xfrm>
                <a:off x="-2" y="335825"/>
                <a:ext cx="2369591" cy="1753328"/>
              </a:xfrm>
              <a:prstGeom prst="diamond">
                <a:avLst/>
              </a:prstGeom>
              <a:solidFill>
                <a:srgbClr val="CCFF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3" name="Shape 380"/>
              <p:cNvSpPr/>
              <p:nvPr/>
            </p:nvSpPr>
            <p:spPr>
              <a:xfrm>
                <a:off x="1367" y="166611"/>
                <a:ext cx="2369591" cy="1753328"/>
              </a:xfrm>
              <a:prstGeom prst="diamond">
                <a:avLst/>
              </a:prstGeom>
              <a:solidFill>
                <a:srgbClr val="33CCFF"/>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4" name="Shape 381"/>
              <p:cNvSpPr/>
              <p:nvPr/>
            </p:nvSpPr>
            <p:spPr>
              <a:xfrm>
                <a:off x="16425" y="-1"/>
                <a:ext cx="2369591" cy="1753327"/>
              </a:xfrm>
              <a:prstGeom prst="diamond">
                <a:avLst/>
              </a:prstGeom>
              <a:gradFill flip="none" rotWithShape="1">
                <a:gsLst>
                  <a:gs pos="0">
                    <a:srgbClr val="006587"/>
                  </a:gs>
                  <a:gs pos="100000">
                    <a:srgbClr val="0099CC"/>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sp>
          <p:nvSpPr>
            <p:cNvPr id="486" name="Shape 383"/>
            <p:cNvSpPr txBox="1"/>
            <p:nvPr/>
          </p:nvSpPr>
          <p:spPr>
            <a:xfrm>
              <a:off x="3226116" y="2646362"/>
              <a:ext cx="561339" cy="4089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其他</a:t>
              </a:r>
            </a:p>
          </p:txBody>
        </p:sp>
        <p:sp>
          <p:nvSpPr>
            <p:cNvPr id="487" name="Shape 384"/>
            <p:cNvSpPr/>
            <p:nvPr/>
          </p:nvSpPr>
          <p:spPr>
            <a:xfrm>
              <a:off x="3344862" y="2132012"/>
              <a:ext cx="481015" cy="458791"/>
            </a:xfrm>
            <a:prstGeom prst="ellipse">
              <a:avLst/>
            </a:prstGeom>
            <a:solidFill>
              <a:srgbClr val="CCFFFF">
                <a:alpha val="79999"/>
              </a:srgbClr>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88" name="Shape 385"/>
            <p:cNvSpPr txBox="1"/>
            <p:nvPr/>
          </p:nvSpPr>
          <p:spPr>
            <a:xfrm>
              <a:off x="3440603" y="2124074"/>
              <a:ext cx="273654" cy="459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4</a:t>
              </a:r>
            </a:p>
          </p:txBody>
        </p:sp>
        <p:grpSp>
          <p:nvGrpSpPr>
            <p:cNvPr id="492" name="Group 389"/>
            <p:cNvGrpSpPr/>
            <p:nvPr/>
          </p:nvGrpSpPr>
          <p:grpSpPr>
            <a:xfrm>
              <a:off x="425449" y="1747836"/>
              <a:ext cx="771528" cy="687391"/>
              <a:chOff x="0" y="-1"/>
              <a:chExt cx="771527" cy="687390"/>
            </a:xfrm>
          </p:grpSpPr>
          <p:sp>
            <p:nvSpPr>
              <p:cNvPr id="489" name="Shape 386"/>
              <p:cNvSpPr/>
              <p:nvPr/>
            </p:nvSpPr>
            <p:spPr>
              <a:xfrm>
                <a:off x="0" y="118246"/>
                <a:ext cx="771528" cy="569144"/>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0" name="Shape 387"/>
              <p:cNvSpPr/>
              <p:nvPr/>
            </p:nvSpPr>
            <p:spPr>
              <a:xfrm>
                <a:off x="0" y="61072"/>
                <a:ext cx="771528" cy="570443"/>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1" name="Shape 388"/>
              <p:cNvSpPr/>
              <p:nvPr/>
            </p:nvSpPr>
            <p:spPr>
              <a:xfrm>
                <a:off x="0" y="-2"/>
                <a:ext cx="771528" cy="569145"/>
              </a:xfrm>
              <a:prstGeom prst="diamond">
                <a:avLst/>
              </a:prstGeom>
              <a:gradFill flip="none" rotWithShape="1">
                <a:gsLst>
                  <a:gs pos="0">
                    <a:srgbClr val="B2B2B2"/>
                  </a:gs>
                  <a:gs pos="100000">
                    <a:srgbClr val="ABABAB"/>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nvGrpSpPr>
            <p:cNvPr id="496" name="Group 393"/>
            <p:cNvGrpSpPr/>
            <p:nvPr/>
          </p:nvGrpSpPr>
          <p:grpSpPr>
            <a:xfrm>
              <a:off x="-3" y="1992311"/>
              <a:ext cx="2386018" cy="2081216"/>
              <a:chOff x="-1" y="0"/>
              <a:chExt cx="2386016" cy="2081215"/>
            </a:xfrm>
          </p:grpSpPr>
          <p:sp>
            <p:nvSpPr>
              <p:cNvPr id="493" name="Shape 390"/>
              <p:cNvSpPr/>
              <p:nvPr/>
            </p:nvSpPr>
            <p:spPr>
              <a:xfrm>
                <a:off x="-2" y="327995"/>
                <a:ext cx="2369591" cy="1753220"/>
              </a:xfrm>
              <a:prstGeom prst="diamond">
                <a:avLst/>
              </a:prstGeom>
              <a:solidFill>
                <a:srgbClr val="CCFFCC"/>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4" name="Shape 391"/>
              <p:cNvSpPr/>
              <p:nvPr/>
            </p:nvSpPr>
            <p:spPr>
              <a:xfrm>
                <a:off x="1367" y="157490"/>
                <a:ext cx="2369591" cy="1753219"/>
              </a:xfrm>
              <a:prstGeom prst="diamond">
                <a:avLst/>
              </a:prstGeom>
              <a:solidFill>
                <a:srgbClr val="66FF6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5" name="Shape 392"/>
              <p:cNvSpPr/>
              <p:nvPr/>
            </p:nvSpPr>
            <p:spPr>
              <a:xfrm>
                <a:off x="16425" y="-1"/>
                <a:ext cx="2369591" cy="1753220"/>
              </a:xfrm>
              <a:prstGeom prst="diamond">
                <a:avLst/>
              </a:prstGeom>
              <a:gradFill flip="none" rotWithShape="1">
                <a:gsLst>
                  <a:gs pos="0">
                    <a:srgbClr val="009B4E"/>
                  </a:gs>
                  <a:gs pos="100000">
                    <a:srgbClr val="00CC66"/>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sp>
          <p:nvSpPr>
            <p:cNvPr id="497" name="Shape 394"/>
            <p:cNvSpPr txBox="1"/>
            <p:nvPr/>
          </p:nvSpPr>
          <p:spPr>
            <a:xfrm>
              <a:off x="681354" y="2690812"/>
              <a:ext cx="789939" cy="4089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sz="1800" b="0">
                  <a:solidFill>
                    <a:srgbClr val="FFFFFF"/>
                  </a:solidFill>
                  <a:latin typeface="华文中宋"/>
                  <a:ea typeface="华文中宋"/>
                  <a:cs typeface="华文中宋"/>
                  <a:sym typeface="华文中宋"/>
                </a:defRPr>
              </a:lvl1pPr>
            </a:lstStyle>
            <a:p>
              <a:r>
                <a:t>灵敏度</a:t>
              </a:r>
            </a:p>
          </p:txBody>
        </p:sp>
        <p:sp>
          <p:nvSpPr>
            <p:cNvPr id="498" name="Shape 395"/>
            <p:cNvSpPr/>
            <p:nvPr/>
          </p:nvSpPr>
          <p:spPr>
            <a:xfrm>
              <a:off x="973137" y="2162174"/>
              <a:ext cx="481015" cy="458791"/>
            </a:xfrm>
            <a:prstGeom prst="ellipse">
              <a:avLst/>
            </a:prstGeom>
            <a:solidFill>
              <a:srgbClr val="CCFFCC">
                <a:alpha val="70195"/>
              </a:srgbClr>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499" name="Shape 396"/>
            <p:cNvSpPr txBox="1"/>
            <p:nvPr/>
          </p:nvSpPr>
          <p:spPr>
            <a:xfrm>
              <a:off x="1083165" y="2160587"/>
              <a:ext cx="273654" cy="459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lgn="l" defTabSz="914400">
                <a:defRPr b="0">
                  <a:solidFill>
                    <a:srgbClr val="5F5F5F"/>
                  </a:solidFill>
                  <a:latin typeface="华文中宋"/>
                  <a:ea typeface="华文中宋"/>
                  <a:cs typeface="华文中宋"/>
                  <a:sym typeface="华文中宋"/>
                </a:defRPr>
              </a:lvl1pPr>
            </a:lstStyle>
            <a:p>
              <a:r>
                <a:t>3</a:t>
              </a:r>
            </a:p>
          </p:txBody>
        </p:sp>
        <p:grpSp>
          <p:nvGrpSpPr>
            <p:cNvPr id="503" name="Group 400"/>
            <p:cNvGrpSpPr/>
            <p:nvPr/>
          </p:nvGrpSpPr>
          <p:grpSpPr>
            <a:xfrm>
              <a:off x="1958974" y="3100387"/>
              <a:ext cx="771528" cy="688978"/>
              <a:chOff x="0" y="0"/>
              <a:chExt cx="771527" cy="688977"/>
            </a:xfrm>
          </p:grpSpPr>
          <p:sp>
            <p:nvSpPr>
              <p:cNvPr id="500" name="Shape 397"/>
              <p:cNvSpPr/>
              <p:nvPr/>
            </p:nvSpPr>
            <p:spPr>
              <a:xfrm>
                <a:off x="0" y="118519"/>
                <a:ext cx="771528" cy="570459"/>
              </a:xfrm>
              <a:prstGeom prst="diamond">
                <a:avLst/>
              </a:prstGeom>
              <a:solidFill>
                <a:srgbClr val="4D4D4D"/>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501" name="Shape 398"/>
              <p:cNvSpPr/>
              <p:nvPr/>
            </p:nvSpPr>
            <p:spPr>
              <a:xfrm>
                <a:off x="0" y="61213"/>
                <a:ext cx="771528" cy="571761"/>
              </a:xfrm>
              <a:prstGeom prst="diamond">
                <a:avLst/>
              </a:prstGeom>
              <a:solidFill>
                <a:srgbClr val="969696"/>
              </a:soli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sp>
            <p:nvSpPr>
              <p:cNvPr id="502" name="Shape 399"/>
              <p:cNvSpPr/>
              <p:nvPr/>
            </p:nvSpPr>
            <p:spPr>
              <a:xfrm>
                <a:off x="0" y="-1"/>
                <a:ext cx="771528" cy="570459"/>
              </a:xfrm>
              <a:prstGeom prst="diamond">
                <a:avLst/>
              </a:prstGeom>
              <a:gradFill flip="none" rotWithShape="1">
                <a:gsLst>
                  <a:gs pos="0">
                    <a:srgbClr val="B2B2B2"/>
                  </a:gs>
                  <a:gs pos="100000">
                    <a:srgbClr val="ABABAB"/>
                  </a:gs>
                </a:gsLst>
                <a:lin ang="5400000" scaled="0"/>
              </a:gradFill>
              <a:ln w="12700" cap="flat">
                <a:noFill/>
                <a:miter lim="400000"/>
              </a:ln>
              <a:effectLst/>
            </p:spPr>
            <p:txBody>
              <a:bodyPr wrap="square" lIns="45719" tIns="45719" rIns="45719" bIns="45719" numCol="1" anchor="ctr">
                <a:noAutofit/>
              </a:bodyPr>
              <a:lstStyle/>
              <a:p>
                <a:pPr algn="l" defTabSz="914400">
                  <a:defRPr sz="1800" b="0">
                    <a:latin typeface="华文中宋"/>
                    <a:ea typeface="华文中宋"/>
                    <a:cs typeface="华文中宋"/>
                    <a:sym typeface="华文中宋"/>
                  </a:defRPr>
                </a:pPr>
                <a:endParaRPr/>
              </a:p>
            </p:txBody>
          </p:sp>
        </p:grpSp>
      </p:grpSp>
      <p:sp>
        <p:nvSpPr>
          <p:cNvPr id="505" name="Shape 402"/>
          <p:cNvSpPr txBox="1"/>
          <p:nvPr/>
        </p:nvSpPr>
        <p:spPr>
          <a:xfrm>
            <a:off x="292129" y="2601432"/>
            <a:ext cx="3422405"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buSzPct val="100000"/>
              <a:buAutoNum type="circleNumDbPlain"/>
              <a:defRPr sz="26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 传感器的输出信号必须准确地反应其输入量</a:t>
            </a:r>
          </a:p>
        </p:txBody>
      </p:sp>
      <p:sp>
        <p:nvSpPr>
          <p:cNvPr id="506" name="Shape 403"/>
          <p:cNvSpPr txBox="1"/>
          <p:nvPr/>
        </p:nvSpPr>
        <p:spPr>
          <a:xfrm>
            <a:off x="8344272" y="2473918"/>
            <a:ext cx="4271221" cy="198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buSzPct val="100000"/>
              <a:buAutoNum type="circleNumDbPlain" startAt="2"/>
              <a:defRPr sz="2600" b="0">
                <a:latin typeface="宋体"/>
                <a:ea typeface="宋体"/>
                <a:cs typeface="宋体"/>
                <a:sym typeface="宋体"/>
              </a:defRPr>
            </a:lvl1pPr>
          </a:lstStyle>
          <a:p>
            <a:r>
              <a:t> 传感器的输入、输出的关系最好不随时间和温度变化，受外界干扰因素影响要小，重复性要好</a:t>
            </a:r>
          </a:p>
        </p:txBody>
      </p:sp>
      <p:sp>
        <p:nvSpPr>
          <p:cNvPr id="507" name="Shape 404"/>
          <p:cNvSpPr txBox="1"/>
          <p:nvPr/>
        </p:nvSpPr>
        <p:spPr>
          <a:xfrm>
            <a:off x="301422" y="5729815"/>
            <a:ext cx="3501389" cy="1501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just">
              <a:buSzPct val="100000"/>
              <a:buAutoNum type="circleNumDbPlain" startAt="3"/>
              <a:defRPr sz="26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 要求被测量较小的变化能够使传感器获得较大的输出信号</a:t>
            </a:r>
          </a:p>
        </p:txBody>
      </p:sp>
      <p:sp>
        <p:nvSpPr>
          <p:cNvPr id="508" name="Shape 405"/>
          <p:cNvSpPr txBox="1"/>
          <p:nvPr/>
        </p:nvSpPr>
        <p:spPr>
          <a:xfrm>
            <a:off x="8344272" y="5724734"/>
            <a:ext cx="4271222"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buSzPct val="100000"/>
              <a:buAutoNum type="circleNumDbPlain" startAt="4"/>
              <a:defRPr sz="2600" b="0">
                <a:latin typeface="宋体"/>
                <a:ea typeface="宋体"/>
                <a:cs typeface="宋体"/>
                <a:sym typeface="宋体"/>
              </a:defRPr>
            </a:lvl1pPr>
          </a:lstStyle>
          <a:p>
            <a:r>
              <a:t> 低功耗、耐腐蚀性好、响应时间短、使用寿命长、输出阻抗小等标准</a:t>
            </a:r>
          </a:p>
        </p:txBody>
      </p:sp>
      <p:sp>
        <p:nvSpPr>
          <p:cNvPr id="509" name="传感器"/>
          <p:cNvSpPr>
            <a:spLocks noGrp="1"/>
          </p:cNvSpPr>
          <p:nvPr>
            <p:ph type="title"/>
          </p:nvPr>
        </p:nvSpPr>
        <p:spPr>
          <a:prstGeom prst="rect">
            <a:avLst/>
          </a:prstGeom>
        </p:spPr>
        <p:txBody>
          <a:bodyPr/>
          <a:lstStyle/>
          <a:p>
            <a:r>
              <a:t>传感器</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微控制器"/>
          <p:cNvSpPr/>
          <p:nvPr/>
        </p:nvSpPr>
        <p:spPr>
          <a:xfrm>
            <a:off x="287450" y="148904"/>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微控制器</a:t>
            </a:r>
            <a:endParaRPr dirty="0"/>
          </a:p>
        </p:txBody>
      </p:sp>
      <p:sp>
        <p:nvSpPr>
          <p:cNvPr id="842" name="MSP430系列单片机是美国德州仪器（TI）1996年开始推向市场的一种16位超低功耗、具有精简指令集（RISC）的混合信号处理器（Mixed Signal Processor）…"/>
          <p:cNvSpPr txBox="1"/>
          <p:nvPr/>
        </p:nvSpPr>
        <p:spPr>
          <a:xfrm>
            <a:off x="632897" y="1910946"/>
            <a:ext cx="11950292" cy="2451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rPr>
                <a:solidFill>
                  <a:schemeClr val="accent5">
                    <a:hueOff val="-82419"/>
                    <a:satOff val="-9513"/>
                    <a:lumOff val="-16343"/>
                  </a:schemeClr>
                </a:solidFill>
              </a:rPr>
              <a:t>MSP430系列</a:t>
            </a:r>
            <a:r>
              <a:t>单片机是美国德州仪器（TI）1996年开始推向市场的一种16位超低功耗、具有精简指令集（RISC）的混合信号处理器（Mixed Signal Processor）</a:t>
            </a:r>
          </a:p>
          <a:p>
            <a:pPr algn="l" defTabSz="457200">
              <a:defRPr sz="2600" b="0">
                <a:latin typeface="Helvetica"/>
                <a:ea typeface="Helvetica"/>
                <a:cs typeface="Helvetica"/>
                <a:sym typeface="Helvetica"/>
              </a:defRPr>
            </a:pPr>
            <a:r>
              <a:t>优点：低功耗而且速度快，汇编语言用起来很灵活，寻址方式很多，主要是用在便携设备上，比如一些便携的医疗设备</a:t>
            </a:r>
          </a:p>
          <a:p>
            <a:pPr algn="l" defTabSz="457200">
              <a:defRPr sz="2600" b="0">
                <a:latin typeface="Helvetica"/>
                <a:ea typeface="Helvetica"/>
                <a:cs typeface="Helvetica"/>
                <a:sym typeface="Helvetica"/>
              </a:defRPr>
            </a:pPr>
            <a:r>
              <a:t>缺点：不容易上手，不适合初学者入门，资料也比较少。</a:t>
            </a:r>
          </a:p>
        </p:txBody>
      </p:sp>
      <p:pic>
        <p:nvPicPr>
          <p:cNvPr id="843" name="图像" descr="图像"/>
          <p:cNvPicPr>
            <a:picLocks noChangeAspect="1"/>
          </p:cNvPicPr>
          <p:nvPr/>
        </p:nvPicPr>
        <p:blipFill>
          <a:blip r:embed="rId2">
            <a:extLst/>
          </a:blip>
          <a:stretch>
            <a:fillRect/>
          </a:stretch>
        </p:blipFill>
        <p:spPr>
          <a:xfrm>
            <a:off x="1259555" y="5112571"/>
            <a:ext cx="3035301" cy="3073401"/>
          </a:xfrm>
          <a:prstGeom prst="rect">
            <a:avLst/>
          </a:prstGeom>
          <a:ln w="12700">
            <a:miter lim="400000"/>
          </a:ln>
        </p:spPr>
      </p:pic>
      <p:pic>
        <p:nvPicPr>
          <p:cNvPr id="844" name="图像" descr="图像"/>
          <p:cNvPicPr>
            <a:picLocks noChangeAspect="1"/>
          </p:cNvPicPr>
          <p:nvPr/>
        </p:nvPicPr>
        <p:blipFill>
          <a:blip r:embed="rId3">
            <a:extLst/>
          </a:blip>
          <a:stretch>
            <a:fillRect/>
          </a:stretch>
        </p:blipFill>
        <p:spPr>
          <a:xfrm>
            <a:off x="4307464" y="5026869"/>
            <a:ext cx="3712658" cy="371265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TM32系列基于专为要求高性能、低成本、低功耗的嵌入式应用专门设计的ARM Cortex®-M0，M0+，M3, M4和M7内核。…"/>
          <p:cNvSpPr txBox="1"/>
          <p:nvPr/>
        </p:nvSpPr>
        <p:spPr>
          <a:xfrm>
            <a:off x="645427" y="2283304"/>
            <a:ext cx="11458749" cy="250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457200">
              <a:defRPr sz="2600" b="0">
                <a:solidFill>
                  <a:schemeClr val="accent5">
                    <a:hueOff val="-82419"/>
                    <a:satOff val="-9513"/>
                    <a:lumOff val="-16343"/>
                  </a:schemeClr>
                </a:solidFill>
                <a:latin typeface="Helvetica"/>
                <a:ea typeface="Helvetica"/>
                <a:cs typeface="Helvetica"/>
                <a:sym typeface="Helvetica"/>
              </a:defRPr>
            </a:pPr>
            <a:r>
              <a:rPr dirty="0" err="1"/>
              <a:t>STM32系列</a:t>
            </a:r>
            <a:r>
              <a:rPr dirty="0" err="1">
                <a:solidFill>
                  <a:srgbClr val="000000"/>
                </a:solidFill>
              </a:rPr>
              <a:t>基于专为要求高性能、低成本、低功耗的嵌入式应用专门设计的ARM</a:t>
            </a:r>
            <a:r>
              <a:rPr dirty="0">
                <a:solidFill>
                  <a:srgbClr val="000000"/>
                </a:solidFill>
              </a:rPr>
              <a:t> Cortex®-</a:t>
            </a:r>
            <a:r>
              <a:rPr dirty="0" err="1">
                <a:solidFill>
                  <a:srgbClr val="000000"/>
                </a:solidFill>
              </a:rPr>
              <a:t>M0，M0</a:t>
            </a:r>
            <a:r>
              <a:rPr dirty="0">
                <a:solidFill>
                  <a:srgbClr val="000000"/>
                </a:solidFill>
              </a:rPr>
              <a:t>+，</a:t>
            </a:r>
            <a:r>
              <a:rPr dirty="0" err="1">
                <a:solidFill>
                  <a:srgbClr val="000000"/>
                </a:solidFill>
              </a:rPr>
              <a:t>M3</a:t>
            </a:r>
            <a:r>
              <a:rPr dirty="0">
                <a:solidFill>
                  <a:srgbClr val="000000"/>
                </a:solidFill>
              </a:rPr>
              <a:t>, </a:t>
            </a:r>
            <a:r>
              <a:rPr dirty="0" err="1">
                <a:solidFill>
                  <a:srgbClr val="000000"/>
                </a:solidFill>
              </a:rPr>
              <a:t>M4和M7内核</a:t>
            </a:r>
            <a:r>
              <a:rPr dirty="0">
                <a:solidFill>
                  <a:srgbClr val="000000"/>
                </a:solidFill>
              </a:rPr>
              <a:t>。</a:t>
            </a:r>
          </a:p>
          <a:p>
            <a:pPr algn="l" defTabSz="457200">
              <a:defRPr sz="2600" b="0">
                <a:latin typeface="Helvetica"/>
                <a:ea typeface="Helvetica"/>
                <a:cs typeface="Helvetica"/>
                <a:sym typeface="Helvetica"/>
              </a:defRPr>
            </a:pPr>
            <a:r>
              <a:rPr dirty="0" err="1"/>
              <a:t>优点</a:t>
            </a:r>
            <a:r>
              <a:rPr dirty="0"/>
              <a:t>：</a:t>
            </a:r>
          </a:p>
          <a:p>
            <a:pPr algn="l" defTabSz="457200">
              <a:defRPr sz="2600" b="0">
                <a:latin typeface="Helvetica"/>
                <a:ea typeface="Helvetica"/>
                <a:cs typeface="Helvetica"/>
                <a:sym typeface="Helvetica"/>
              </a:defRPr>
            </a:pPr>
            <a:r>
              <a:rPr dirty="0" err="1"/>
              <a:t>1）极高的性能，主流的Cortex内核</a:t>
            </a:r>
            <a:r>
              <a:rPr dirty="0"/>
              <a:t>。</a:t>
            </a:r>
            <a:br>
              <a:rPr dirty="0"/>
            </a:br>
            <a:r>
              <a:rPr dirty="0" err="1"/>
              <a:t>2）丰富合理的外设，合理的功耗，合理的价格</a:t>
            </a:r>
            <a:r>
              <a:rPr dirty="0"/>
              <a:t>。</a:t>
            </a:r>
          </a:p>
          <a:p>
            <a:pPr algn="l" defTabSz="457200">
              <a:defRPr sz="2600" b="0">
                <a:solidFill>
                  <a:schemeClr val="accent5">
                    <a:hueOff val="-82419"/>
                    <a:satOff val="-9513"/>
                    <a:lumOff val="-16343"/>
                  </a:schemeClr>
                </a:solidFill>
                <a:latin typeface="Helvetica"/>
                <a:ea typeface="Helvetica"/>
                <a:cs typeface="Helvetica"/>
                <a:sym typeface="Helvetica"/>
              </a:defRPr>
            </a:pPr>
            <a:r>
              <a:rPr dirty="0" err="1">
                <a:solidFill>
                  <a:srgbClr val="000000"/>
                </a:solidFill>
              </a:rPr>
              <a:t>缺点：STM32适合做控制，但是对于多路信号处理就需要DSP来实现</a:t>
            </a:r>
            <a:r>
              <a:rPr dirty="0"/>
              <a:t>。</a:t>
            </a:r>
          </a:p>
        </p:txBody>
      </p:sp>
      <p:pic>
        <p:nvPicPr>
          <p:cNvPr id="847" name="图像" descr="图像"/>
          <p:cNvPicPr>
            <a:picLocks noChangeAspect="1"/>
          </p:cNvPicPr>
          <p:nvPr/>
        </p:nvPicPr>
        <p:blipFill>
          <a:blip r:embed="rId2">
            <a:extLst/>
          </a:blip>
          <a:stretch>
            <a:fillRect/>
          </a:stretch>
        </p:blipFill>
        <p:spPr>
          <a:xfrm>
            <a:off x="508000" y="5309089"/>
            <a:ext cx="11988800" cy="2882901"/>
          </a:xfrm>
          <a:prstGeom prst="rect">
            <a:avLst/>
          </a:prstGeom>
          <a:ln w="12700">
            <a:miter lim="400000"/>
          </a:ln>
        </p:spPr>
      </p:pic>
      <p:sp>
        <p:nvSpPr>
          <p:cNvPr id="848" name="微控制器"/>
          <p:cNvSpPr/>
          <p:nvPr/>
        </p:nvSpPr>
        <p:spPr>
          <a:xfrm>
            <a:off x="209959" y="271768"/>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500" b="0">
                <a:latin typeface="华文楷体"/>
                <a:ea typeface="华文楷体"/>
                <a:cs typeface="华文楷体"/>
                <a:sym typeface="华文楷体"/>
              </a:defRPr>
            </a:lvl1pPr>
          </a:lstStyle>
          <a:p>
            <a:r>
              <a:rPr dirty="0" err="1"/>
              <a:t>微控制器</a:t>
            </a:r>
            <a:endParaRPr dirty="0"/>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标题"/>
          <p:cNvSpPr>
            <a:spLocks noGrp="1"/>
          </p:cNvSpPr>
          <p:nvPr>
            <p:ph type="title"/>
          </p:nvPr>
        </p:nvSpPr>
        <p:spPr>
          <a:prstGeom prst="rect">
            <a:avLst/>
          </a:prstGeom>
        </p:spPr>
        <p:txBody>
          <a:bodyPr/>
          <a:lstStyle/>
          <a:p>
            <a:endParaRPr/>
          </a:p>
        </p:txBody>
      </p:sp>
      <p:sp>
        <p:nvSpPr>
          <p:cNvPr id="851" name="上述四个系列都是微控制器，它们的主要特点是没有内存管理单元，不能运行linux 这类有着虚拟内存的操作系统，只能运行裸机程序或是ucOS一类的实时操作系统（比如STM32）。主要工作就是外设驱动开发（比如写个编码器的驱动，液晶的驱动，usb的驱动）和基于驱动的应用程序开发，如控制类和简单的图像处理功能。…"/>
          <p:cNvSpPr txBox="1"/>
          <p:nvPr/>
        </p:nvSpPr>
        <p:spPr>
          <a:xfrm>
            <a:off x="707739" y="1393322"/>
            <a:ext cx="11751828" cy="6704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457200" algn="l" defTabSz="457200">
              <a:lnSpc>
                <a:spcPct val="150000"/>
              </a:lnSpc>
              <a:defRPr sz="2600" b="0">
                <a:latin typeface="Helvetica"/>
                <a:ea typeface="Helvetica"/>
                <a:cs typeface="Helvetica"/>
                <a:sym typeface="Helvetica"/>
              </a:defRPr>
            </a:pPr>
            <a:r>
              <a:rPr dirty="0" err="1"/>
              <a:t>上述四个系列都是微控制器，它们的主要特点是没有内存管理单元，不能运行linux</a:t>
            </a:r>
            <a:r>
              <a:rPr dirty="0"/>
              <a:t> </a:t>
            </a:r>
            <a:r>
              <a:rPr dirty="0" err="1"/>
              <a:t>这类有着虚拟内存的操作系统，只能运行裸机程序或是</a:t>
            </a:r>
            <a:r>
              <a:rPr dirty="0" err="1">
                <a:solidFill>
                  <a:schemeClr val="accent5">
                    <a:hueOff val="-82419"/>
                    <a:satOff val="-9513"/>
                    <a:lumOff val="-16343"/>
                  </a:schemeClr>
                </a:solidFill>
              </a:rPr>
              <a:t>ucOS</a:t>
            </a:r>
            <a:r>
              <a:rPr dirty="0" err="1"/>
              <a:t>一类的实时操作系统（比如STM32</a:t>
            </a:r>
            <a:r>
              <a:rPr dirty="0"/>
              <a:t>）。主要工作就是外设驱动开发（比如写个编码器的驱动，液晶的驱动，usb的驱动）和基于驱动的应用程序开发，如控制类和简单的图像处理功能。</a:t>
            </a:r>
          </a:p>
          <a:p>
            <a:pPr indent="457200" algn="l" defTabSz="457200">
              <a:lnSpc>
                <a:spcPct val="150000"/>
              </a:lnSpc>
              <a:defRPr sz="2600" b="0">
                <a:latin typeface="Helvetica"/>
                <a:ea typeface="Helvetica"/>
                <a:cs typeface="Helvetica"/>
                <a:sym typeface="Helvetica"/>
              </a:defRPr>
            </a:pPr>
            <a:endParaRPr dirty="0"/>
          </a:p>
          <a:p>
            <a:pPr indent="457200" algn="l" defTabSz="457200">
              <a:lnSpc>
                <a:spcPct val="150000"/>
              </a:lnSpc>
              <a:defRPr sz="2600" b="0">
                <a:latin typeface="Helvetica"/>
                <a:ea typeface="Helvetica"/>
                <a:cs typeface="Helvetica"/>
                <a:sym typeface="Helvetica"/>
              </a:defRPr>
            </a:pPr>
            <a:r>
              <a:rPr dirty="0" err="1"/>
              <a:t>与之对应的是微处理器，它们的主要特点是有内存管理单元</a:t>
            </a:r>
            <a:r>
              <a:rPr dirty="0" err="1" smtClean="0"/>
              <a:t>MMU</a:t>
            </a:r>
            <a:r>
              <a:rPr lang="en-US" dirty="0" smtClean="0"/>
              <a:t>, </a:t>
            </a:r>
            <a:r>
              <a:rPr lang="zh-CN" altLang="en-US" dirty="0" smtClean="0"/>
              <a:t>有的</a:t>
            </a:r>
            <a:r>
              <a:rPr dirty="0" err="1" smtClean="0"/>
              <a:t>可以运行</a:t>
            </a:r>
            <a:r>
              <a:rPr dirty="0" err="1"/>
              <a:t>linux程序，开发其实和在windows</a:t>
            </a:r>
            <a:r>
              <a:rPr dirty="0"/>
              <a:t> pc上写程序是一样的，只是由于ARM编译慢，一般会选在在PC上用针对ARM特定编译器去编译出程序放在ARM上运行，就是交叉编译。这里涉及到的驱动开发比较复杂，一般会遵循linux定义的规则去写。</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微处理器"/>
          <p:cNvSpPr>
            <a:spLocks noGrp="1"/>
          </p:cNvSpPr>
          <p:nvPr>
            <p:ph type="title"/>
          </p:nvPr>
        </p:nvSpPr>
        <p:spPr>
          <a:prstGeom prst="rect">
            <a:avLst/>
          </a:prstGeom>
        </p:spPr>
        <p:txBody>
          <a:bodyPr/>
          <a:lstStyle/>
          <a:p>
            <a:r>
              <a:t>微处理器</a:t>
            </a:r>
          </a:p>
        </p:txBody>
      </p:sp>
      <p:sp>
        <p:nvSpPr>
          <p:cNvPr id="854" name="树莓派…"/>
          <p:cNvSpPr txBox="1"/>
          <p:nvPr/>
        </p:nvSpPr>
        <p:spPr>
          <a:xfrm>
            <a:off x="619001" y="1502105"/>
            <a:ext cx="12066244" cy="4232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lnSpc>
                <a:spcPct val="150000"/>
              </a:lnSpc>
              <a:defRPr sz="2600" b="0">
                <a:solidFill>
                  <a:schemeClr val="accent5">
                    <a:lumOff val="-29866"/>
                  </a:schemeClr>
                </a:solidFill>
                <a:latin typeface="Helvetica"/>
                <a:ea typeface="Helvetica"/>
                <a:cs typeface="Helvetica"/>
                <a:sym typeface="Helvetica"/>
              </a:defRPr>
            </a:pPr>
            <a:r>
              <a:rPr dirty="0" err="1"/>
              <a:t>树莓派</a:t>
            </a:r>
            <a:endParaRPr dirty="0"/>
          </a:p>
          <a:p>
            <a:pPr algn="l" defTabSz="457200">
              <a:lnSpc>
                <a:spcPct val="150000"/>
              </a:lnSpc>
              <a:defRPr sz="2600" b="0">
                <a:latin typeface="Helvetica"/>
                <a:ea typeface="Helvetica"/>
                <a:cs typeface="Helvetica"/>
                <a:sym typeface="Helvetica"/>
              </a:defRPr>
            </a:pPr>
            <a:r>
              <a:rPr dirty="0" err="1"/>
              <a:t>它是一款基于ARM的微型电脑主板，以SD</a:t>
            </a:r>
            <a:r>
              <a:rPr dirty="0"/>
              <a:t>/</a:t>
            </a:r>
            <a:r>
              <a:rPr dirty="0" err="1"/>
              <a:t>MicroSD卡为内存硬盘，卡片主板周围有1</a:t>
            </a:r>
            <a:r>
              <a:rPr dirty="0"/>
              <a:t>/2/</a:t>
            </a:r>
            <a:r>
              <a:rPr dirty="0" err="1"/>
              <a:t>4个USB接口和一个10</a:t>
            </a:r>
            <a:r>
              <a:rPr dirty="0"/>
              <a:t>/100 以太网接口，可连接键盘、鼠标和网线，同时拥有视频模拟信号的电视输出接口和HDMI高清视频输出接口，以上部件全部整合在一张仅比信用卡稍大的主板上，具备所有PC的基本功能只需接上显示器，鼠标和键盘，就能执行如电子表格、文字处理、玩游戏、播放高清视频等诸多功能，和其它微控制器配合可以实现各种类型的智能机器人。</a:t>
            </a:r>
          </a:p>
        </p:txBody>
      </p:sp>
      <p:pic>
        <p:nvPicPr>
          <p:cNvPr id="855" name="图像" descr="图像"/>
          <p:cNvPicPr>
            <a:picLocks noChangeAspect="1"/>
          </p:cNvPicPr>
          <p:nvPr/>
        </p:nvPicPr>
        <p:blipFill>
          <a:blip r:embed="rId2">
            <a:extLst/>
          </a:blip>
          <a:srcRect t="24735" r="2911" b="20686"/>
          <a:stretch>
            <a:fillRect/>
          </a:stretch>
        </p:blipFill>
        <p:spPr>
          <a:xfrm>
            <a:off x="360521" y="5897969"/>
            <a:ext cx="4578709" cy="2573883"/>
          </a:xfrm>
          <a:prstGeom prst="rect">
            <a:avLst/>
          </a:prstGeom>
          <a:ln w="12700">
            <a:miter lim="400000"/>
          </a:ln>
        </p:spPr>
      </p:pic>
      <p:pic>
        <p:nvPicPr>
          <p:cNvPr id="856" name="图像" descr="图像"/>
          <p:cNvPicPr>
            <a:picLocks noChangeAspect="1"/>
          </p:cNvPicPr>
          <p:nvPr/>
        </p:nvPicPr>
        <p:blipFill>
          <a:blip r:embed="rId3">
            <a:extLst/>
          </a:blip>
          <a:stretch>
            <a:fillRect/>
          </a:stretch>
        </p:blipFill>
        <p:spPr>
          <a:xfrm>
            <a:off x="4556248" y="5965710"/>
            <a:ext cx="3975101" cy="2438401"/>
          </a:xfrm>
          <a:prstGeom prst="rect">
            <a:avLst/>
          </a:prstGeom>
          <a:ln w="12700">
            <a:miter lim="400000"/>
          </a:ln>
        </p:spPr>
      </p:pic>
      <p:pic>
        <p:nvPicPr>
          <p:cNvPr id="6" name="图片 5"/>
          <p:cNvPicPr>
            <a:picLocks noChangeAspect="1"/>
          </p:cNvPicPr>
          <p:nvPr/>
        </p:nvPicPr>
        <p:blipFill>
          <a:blip r:embed="rId4"/>
          <a:stretch>
            <a:fillRect/>
          </a:stretch>
        </p:blipFill>
        <p:spPr>
          <a:xfrm>
            <a:off x="8937749" y="5965710"/>
            <a:ext cx="3029813" cy="2859386"/>
          </a:xfrm>
          <a:prstGeom prst="rect">
            <a:avLst/>
          </a:prstGeom>
        </p:spPr>
      </p:pic>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DSP是一种专门用来实时、快速处理数字信号的器件，它是在数字信号处理这一门学科的基础上发展起来的。…"/>
          <p:cNvSpPr txBox="1"/>
          <p:nvPr/>
        </p:nvSpPr>
        <p:spPr>
          <a:xfrm>
            <a:off x="564531" y="1270877"/>
            <a:ext cx="12264980" cy="378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rPr dirty="0" err="1">
                <a:solidFill>
                  <a:schemeClr val="accent5">
                    <a:lumOff val="-29866"/>
                  </a:schemeClr>
                </a:solidFill>
              </a:rPr>
              <a:t>DSP</a:t>
            </a:r>
            <a:r>
              <a:rPr dirty="0" err="1"/>
              <a:t>是一种专门用来实时、快速处理数字信号的器件，它是在数字信号处理这一门学科的基础上发展起来的</a:t>
            </a:r>
            <a:r>
              <a:rPr dirty="0"/>
              <a:t>。</a:t>
            </a:r>
          </a:p>
          <a:p>
            <a:pPr algn="l" defTabSz="457200">
              <a:defRPr sz="2600" b="0">
                <a:latin typeface="Helvetica"/>
                <a:ea typeface="Helvetica"/>
                <a:cs typeface="Helvetica"/>
                <a:sym typeface="Helvetica"/>
              </a:defRPr>
            </a:pPr>
            <a:r>
              <a:rPr dirty="0" err="1"/>
              <a:t>优点：拥有专门用于处理乘法的硬件结构，以及特殊的指令，可以用来快速地实现各种数字信号处理的算法</a:t>
            </a:r>
            <a:r>
              <a:rPr dirty="0"/>
              <a:t>。</a:t>
            </a:r>
          </a:p>
          <a:p>
            <a:pPr algn="l" defTabSz="457200">
              <a:defRPr sz="2600" b="0">
                <a:latin typeface="Helvetica"/>
                <a:ea typeface="Helvetica"/>
                <a:cs typeface="Helvetica"/>
                <a:sym typeface="Helvetica"/>
              </a:defRPr>
            </a:pPr>
            <a:r>
              <a:rPr dirty="0" err="1"/>
              <a:t>缺点：DSP虽然具有强大的运算能力，但是在一些事务型任务上就没有太大的优势，如控制和界面显示</a:t>
            </a:r>
            <a:r>
              <a:rPr dirty="0"/>
              <a:t>。</a:t>
            </a:r>
          </a:p>
          <a:p>
            <a:pPr algn="l" defTabSz="457200">
              <a:defRPr sz="2600" b="0">
                <a:latin typeface="Helvetica"/>
                <a:ea typeface="Helvetica"/>
                <a:cs typeface="Helvetica"/>
                <a:sym typeface="Helvetica"/>
              </a:defRPr>
            </a:pPr>
            <a:r>
              <a:rPr dirty="0" err="1"/>
              <a:t>应用：DSP在多媒体通信，仪器仪表等领域都有很多应用</a:t>
            </a:r>
            <a:r>
              <a:rPr dirty="0"/>
              <a:t>。</a:t>
            </a:r>
          </a:p>
        </p:txBody>
      </p:sp>
      <p:pic>
        <p:nvPicPr>
          <p:cNvPr id="860" name="图像" descr="图像"/>
          <p:cNvPicPr>
            <a:picLocks noChangeAspect="1"/>
          </p:cNvPicPr>
          <p:nvPr/>
        </p:nvPicPr>
        <p:blipFill>
          <a:blip r:embed="rId2">
            <a:extLst/>
          </a:blip>
          <a:stretch>
            <a:fillRect/>
          </a:stretch>
        </p:blipFill>
        <p:spPr>
          <a:xfrm>
            <a:off x="1109651" y="5458996"/>
            <a:ext cx="11425908" cy="3191518"/>
          </a:xfrm>
          <a:prstGeom prst="rect">
            <a:avLst/>
          </a:prstGeom>
          <a:ln w="12700">
            <a:miter lim="400000"/>
          </a:ln>
        </p:spPr>
      </p:pic>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sp>
        <p:nvSpPr>
          <p:cNvPr id="2" name="AutoShape 2" descr="http://img1.imgtn.bdimg.com/it/u=2770473145,2199797392&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stretch>
            <a:fillRect/>
          </a:stretch>
        </p:blipFill>
        <p:spPr>
          <a:xfrm>
            <a:off x="9056007" y="2250066"/>
            <a:ext cx="3614964" cy="2168978"/>
          </a:xfrm>
          <a:prstGeom prst="rect">
            <a:avLst/>
          </a:prstGeom>
        </p:spPr>
      </p:pic>
      <p:sp>
        <p:nvSpPr>
          <p:cNvPr id="4" name="矩形 3"/>
          <p:cNvSpPr/>
          <p:nvPr/>
        </p:nvSpPr>
        <p:spPr>
          <a:xfrm>
            <a:off x="711198" y="5144408"/>
            <a:ext cx="11800116" cy="2677656"/>
          </a:xfrm>
          <a:prstGeom prst="rect">
            <a:avLst/>
          </a:prstGeom>
        </p:spPr>
        <p:txBody>
          <a:bodyPr wrap="square">
            <a:spAutoFit/>
          </a:bodyPr>
          <a:lstStyle/>
          <a:p>
            <a:pPr indent="457200" algn="l"/>
            <a:r>
              <a:rPr lang="zh-CN" altLang="en-US" sz="2800" dirty="0"/>
              <a:t>该公司自</a:t>
            </a:r>
            <a:r>
              <a:rPr lang="en-US" altLang="zh-CN" sz="2800" dirty="0"/>
              <a:t>1982</a:t>
            </a:r>
            <a:r>
              <a:rPr lang="zh-CN" altLang="en-US" sz="2800" dirty="0"/>
              <a:t>年推出第一款定点</a:t>
            </a:r>
            <a:r>
              <a:rPr lang="en-US" altLang="zh-CN" sz="2800" dirty="0"/>
              <a:t>DSP</a:t>
            </a:r>
            <a:r>
              <a:rPr lang="zh-CN" altLang="en-US" sz="2800" dirty="0"/>
              <a:t>芯片以来，相继推出定点、浮点和多处理器三类运算特性不同的</a:t>
            </a:r>
            <a:r>
              <a:rPr lang="en-US" altLang="zh-CN" sz="2800" dirty="0"/>
              <a:t>DSP</a:t>
            </a:r>
            <a:r>
              <a:rPr lang="zh-CN" altLang="en-US" sz="2800" dirty="0"/>
              <a:t>芯片，共计已发展了七代产品。其中，定点运算单处理器的</a:t>
            </a:r>
            <a:r>
              <a:rPr lang="en-US" altLang="zh-CN" sz="2800" dirty="0"/>
              <a:t>DSP</a:t>
            </a:r>
            <a:r>
              <a:rPr lang="zh-CN" altLang="en-US" sz="2800" dirty="0"/>
              <a:t>有七个系列，浮点运算单处理器的</a:t>
            </a:r>
            <a:r>
              <a:rPr lang="en-US" altLang="zh-CN" sz="2800" dirty="0"/>
              <a:t>DSP</a:t>
            </a:r>
            <a:r>
              <a:rPr lang="zh-CN" altLang="en-US" sz="2800" dirty="0"/>
              <a:t>有三个系列，多处理器的</a:t>
            </a:r>
            <a:r>
              <a:rPr lang="en-US" altLang="zh-CN" sz="2800" dirty="0"/>
              <a:t>DSP</a:t>
            </a:r>
            <a:r>
              <a:rPr lang="zh-CN" altLang="en-US" sz="2800" dirty="0"/>
              <a:t>有一个系列。主要按照</a:t>
            </a:r>
            <a:r>
              <a:rPr lang="en-US" altLang="zh-CN" sz="2800" dirty="0"/>
              <a:t>DSP</a:t>
            </a:r>
            <a:r>
              <a:rPr lang="zh-CN" altLang="en-US" sz="2800" dirty="0"/>
              <a:t>的处理速度、运算精度和并行处理能力分类，每一类产品的结构相同，只是片内存储器和片内外设配置不同。 </a:t>
            </a:r>
          </a:p>
        </p:txBody>
      </p:sp>
      <p:sp>
        <p:nvSpPr>
          <p:cNvPr id="6" name="矩形 5"/>
          <p:cNvSpPr/>
          <p:nvPr/>
        </p:nvSpPr>
        <p:spPr>
          <a:xfrm>
            <a:off x="711198" y="1964950"/>
            <a:ext cx="8011887" cy="2739211"/>
          </a:xfrm>
          <a:prstGeom prst="rect">
            <a:avLst/>
          </a:prstGeom>
        </p:spPr>
        <p:txBody>
          <a:bodyPr wrap="square">
            <a:spAutoFit/>
          </a:bodyPr>
          <a:lstStyle/>
          <a:p>
            <a:pPr algn="just"/>
            <a:r>
              <a:rPr lang="zh-CN" altLang="en-US" sz="3200" dirty="0">
                <a:solidFill>
                  <a:srgbClr val="0070C0"/>
                </a:solidFill>
              </a:rPr>
              <a:t>德州仪器</a:t>
            </a:r>
            <a:r>
              <a:rPr lang="zh-CN" altLang="en-US" sz="3200" dirty="0" smtClean="0">
                <a:solidFill>
                  <a:srgbClr val="0070C0"/>
                </a:solidFill>
              </a:rPr>
              <a:t>（</a:t>
            </a:r>
            <a:r>
              <a:rPr lang="en-US" altLang="zh-CN" sz="3200" dirty="0">
                <a:solidFill>
                  <a:srgbClr val="0070C0"/>
                </a:solidFill>
              </a:rPr>
              <a:t>Texas Instruments</a:t>
            </a:r>
            <a:r>
              <a:rPr lang="zh-CN" altLang="en-US" sz="3200" dirty="0" smtClean="0">
                <a:solidFill>
                  <a:srgbClr val="0070C0"/>
                </a:solidFill>
              </a:rPr>
              <a:t>）</a:t>
            </a:r>
            <a:r>
              <a:rPr lang="zh-CN" altLang="en-US" sz="2800" dirty="0"/>
              <a:t>总部位于美国德克萨斯州的达拉斯，并在</a:t>
            </a:r>
            <a:r>
              <a:rPr lang="en-US" altLang="zh-CN" sz="2800" dirty="0"/>
              <a:t>25</a:t>
            </a:r>
            <a:r>
              <a:rPr lang="zh-CN" altLang="en-US" sz="2800" dirty="0"/>
              <a:t>多个国家设有制造、设计或销售机构。德州仪器是世界第一大数字信号处理器</a:t>
            </a:r>
            <a:r>
              <a:rPr lang="en-US" altLang="zh-CN" sz="2800" dirty="0"/>
              <a:t>(DSP</a:t>
            </a:r>
            <a:r>
              <a:rPr lang="en-US" altLang="zh-CN" sz="2800" dirty="0" smtClean="0"/>
              <a:t>) </a:t>
            </a:r>
            <a:r>
              <a:rPr lang="zh-CN" altLang="en-US" sz="2800" dirty="0" smtClean="0"/>
              <a:t>和</a:t>
            </a:r>
            <a:r>
              <a:rPr lang="zh-CN" altLang="en-US" sz="2800" dirty="0"/>
              <a:t>模拟电路元件 </a:t>
            </a:r>
            <a:r>
              <a:rPr lang="en-US" altLang="zh-CN" sz="2800" dirty="0" smtClean="0"/>
              <a:t>  </a:t>
            </a:r>
            <a:r>
              <a:rPr lang="zh-CN" altLang="en-US" sz="2800" dirty="0"/>
              <a:t>制造商，其模拟和数字信号处理技术在全球具有统治地位 </a:t>
            </a:r>
            <a:r>
              <a:rPr lang="en-US" altLang="zh-CN" sz="2800" dirty="0" smtClean="0"/>
              <a:t> </a:t>
            </a:r>
            <a:r>
              <a:rPr lang="zh-CN" altLang="en-US" sz="2800" dirty="0"/>
              <a:t>。</a:t>
            </a:r>
          </a:p>
        </p:txBody>
      </p:sp>
    </p:spTree>
    <p:extLst>
      <p:ext uri="{BB962C8B-B14F-4D97-AF65-F5344CB8AC3E}">
        <p14:creationId xmlns:p14="http://schemas.microsoft.com/office/powerpoint/2010/main" val="1353083065"/>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FPGA即现场可编程门阵列，可以将FPGA理解为大量的逻辑门阵列，用户可以自由组合以实现不同的电路功能。CPLD即复杂可编程逻辑器件，相对而言规模大，结构复杂，属于大规模集成电路范围。…"/>
          <p:cNvSpPr txBox="1"/>
          <p:nvPr/>
        </p:nvSpPr>
        <p:spPr>
          <a:xfrm>
            <a:off x="523048" y="1270877"/>
            <a:ext cx="11958703" cy="438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defRPr sz="2600" b="0">
                <a:latin typeface="Helvetica"/>
                <a:ea typeface="Helvetica"/>
                <a:cs typeface="Helvetica"/>
                <a:sym typeface="Helvetica"/>
              </a:defRPr>
            </a:pPr>
            <a:endParaRPr dirty="0"/>
          </a:p>
          <a:p>
            <a:pPr algn="l" defTabSz="457200">
              <a:defRPr sz="2600" b="0">
                <a:latin typeface="Helvetica"/>
                <a:ea typeface="Helvetica"/>
                <a:cs typeface="Helvetica"/>
                <a:sym typeface="Helvetica"/>
              </a:defRPr>
            </a:pPr>
            <a:r>
              <a:rPr sz="2800" dirty="0" err="1" smtClean="0">
                <a:solidFill>
                  <a:schemeClr val="accent5">
                    <a:lumOff val="-29866"/>
                  </a:schemeClr>
                </a:solidFill>
              </a:rPr>
              <a:t>FPGA</a:t>
            </a:r>
            <a:r>
              <a:rPr lang="en-US" sz="2800" dirty="0" smtClean="0">
                <a:solidFill>
                  <a:schemeClr val="accent5">
                    <a:lumOff val="-29866"/>
                  </a:schemeClr>
                </a:solidFill>
              </a:rPr>
              <a:t> </a:t>
            </a:r>
            <a:r>
              <a:rPr lang="en-AU" sz="2800" dirty="0" smtClean="0">
                <a:solidFill>
                  <a:schemeClr val="accent5">
                    <a:lumOff val="-29866"/>
                  </a:schemeClr>
                </a:solidFill>
              </a:rPr>
              <a:t>(</a:t>
            </a:r>
            <a:r>
              <a:rPr lang="en-AU" sz="2800" dirty="0">
                <a:solidFill>
                  <a:schemeClr val="accent5">
                    <a:lumOff val="-29866"/>
                  </a:schemeClr>
                </a:solidFill>
              </a:rPr>
              <a:t>Field Programmable Gate Array</a:t>
            </a:r>
            <a:r>
              <a:rPr lang="en-AU" sz="2800" dirty="0" smtClean="0">
                <a:solidFill>
                  <a:schemeClr val="accent5">
                    <a:lumOff val="-29866"/>
                  </a:schemeClr>
                </a:solidFill>
              </a:rPr>
              <a:t>) </a:t>
            </a:r>
            <a:r>
              <a:rPr sz="2800" dirty="0" err="1" smtClean="0"/>
              <a:t>即现场可编程门阵列</a:t>
            </a:r>
            <a:r>
              <a:rPr sz="2800" dirty="0" err="1"/>
              <a:t>，可以将FPGA理解为大量的逻辑门阵列，用户可以自由组合以实现不同的电路功能</a:t>
            </a:r>
            <a:r>
              <a:rPr sz="2800" dirty="0" smtClean="0"/>
              <a:t>。</a:t>
            </a:r>
            <a:endParaRPr sz="2800" dirty="0"/>
          </a:p>
          <a:p>
            <a:pPr algn="l" defTabSz="457200">
              <a:defRPr sz="2600" b="0">
                <a:latin typeface="Helvetica"/>
                <a:ea typeface="Helvetica"/>
                <a:cs typeface="Helvetica"/>
                <a:sym typeface="Helvetica"/>
              </a:defRPr>
            </a:pPr>
            <a:r>
              <a:rPr sz="2800" dirty="0"/>
              <a:t>优点：灵活，可以实现你想实现的任何数字电路，减少受制于专用芯片的束缚，而且FPGA属于并行计算，一次可执行多个指令，计算效率高。</a:t>
            </a:r>
          </a:p>
          <a:p>
            <a:pPr algn="l" defTabSz="457200">
              <a:defRPr sz="2600" b="0">
                <a:latin typeface="Helvetica"/>
                <a:ea typeface="Helvetica"/>
                <a:cs typeface="Helvetica"/>
                <a:sym typeface="Helvetica"/>
              </a:defRPr>
            </a:pPr>
            <a:r>
              <a:rPr sz="2800" dirty="0" err="1"/>
              <a:t>缺点：上手难度高，硬件设计思想不易掌握，很多人都使用软件设计思想来做FPGA设计，导致运行效率极低</a:t>
            </a:r>
            <a:r>
              <a:rPr sz="2800" dirty="0"/>
              <a:t>。</a:t>
            </a:r>
          </a:p>
          <a:p>
            <a:pPr algn="l" defTabSz="457200">
              <a:defRPr sz="2600" b="0">
                <a:latin typeface="Helvetica"/>
                <a:ea typeface="Helvetica"/>
                <a:cs typeface="Helvetica"/>
                <a:sym typeface="Helvetica"/>
              </a:defRPr>
            </a:pPr>
            <a:r>
              <a:rPr sz="2800" dirty="0" err="1"/>
              <a:t>应用：FPGA在汽车电子，测试和测量，医疗，图像处理等领域都有诸多的应用</a:t>
            </a:r>
            <a:r>
              <a:rPr sz="2800" dirty="0"/>
              <a:t>。</a:t>
            </a:r>
          </a:p>
        </p:txBody>
      </p:sp>
      <p:pic>
        <p:nvPicPr>
          <p:cNvPr id="864" name="图像" descr="图像"/>
          <p:cNvPicPr>
            <a:picLocks noChangeAspect="1"/>
          </p:cNvPicPr>
          <p:nvPr/>
        </p:nvPicPr>
        <p:blipFill>
          <a:blip r:embed="rId2">
            <a:extLst/>
          </a:blip>
          <a:stretch>
            <a:fillRect/>
          </a:stretch>
        </p:blipFill>
        <p:spPr>
          <a:xfrm>
            <a:off x="685800" y="6159148"/>
            <a:ext cx="11633200" cy="2882901"/>
          </a:xfrm>
          <a:prstGeom prst="rect">
            <a:avLst/>
          </a:prstGeom>
          <a:ln w="12700">
            <a:miter lim="400000"/>
          </a:ln>
        </p:spPr>
      </p:pic>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pic>
        <p:nvPicPr>
          <p:cNvPr id="2" name="图片 1"/>
          <p:cNvPicPr>
            <a:picLocks noChangeAspect="1"/>
          </p:cNvPicPr>
          <p:nvPr/>
        </p:nvPicPr>
        <p:blipFill>
          <a:blip r:embed="rId2"/>
          <a:stretch>
            <a:fillRect/>
          </a:stretch>
        </p:blipFill>
        <p:spPr>
          <a:xfrm>
            <a:off x="413168" y="1458787"/>
            <a:ext cx="5026421" cy="2319887"/>
          </a:xfrm>
          <a:prstGeom prst="rect">
            <a:avLst/>
          </a:prstGeom>
        </p:spPr>
      </p:pic>
      <p:sp>
        <p:nvSpPr>
          <p:cNvPr id="3" name="文本框 2"/>
          <p:cNvSpPr txBox="1"/>
          <p:nvPr/>
        </p:nvSpPr>
        <p:spPr>
          <a:xfrm>
            <a:off x="1004265" y="5063671"/>
            <a:ext cx="5706534"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smtClean="0">
                <a:solidFill>
                  <a:srgbClr val="0070C0"/>
                </a:solidFill>
              </a:rPr>
              <a:t>硬件描述语言（</a:t>
            </a:r>
            <a:r>
              <a:rPr lang="en-US" altLang="zh-CN" sz="2800" dirty="0" smtClean="0">
                <a:solidFill>
                  <a:srgbClr val="0070C0"/>
                </a:solidFill>
              </a:rPr>
              <a:t>Verilog</a:t>
            </a:r>
            <a:r>
              <a:rPr lang="zh-CN" altLang="en-US" sz="2800" dirty="0" smtClean="0">
                <a:solidFill>
                  <a:srgbClr val="0070C0"/>
                </a:solidFill>
              </a:rPr>
              <a:t>）</a:t>
            </a:r>
            <a:endParaRPr lang="en-US" altLang="zh-CN" sz="2800" dirty="0" smtClean="0">
              <a:solidFill>
                <a:srgbClr val="0070C0"/>
              </a:solidFill>
            </a:endParaRPr>
          </a:p>
          <a:p>
            <a:pPr marL="0" marR="0" indent="0" algn="l" defTabSz="5842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module </a:t>
            </a:r>
            <a:r>
              <a:rPr kumimoji="0" lang="en-US" altLang="zh-CN" sz="2800" b="1" i="0" u="none" strike="noStrike" cap="none" spc="0" normalizeH="0" baseline="0" dirty="0" err="1" smtClean="0">
                <a:ln>
                  <a:noFill/>
                </a:ln>
                <a:solidFill>
                  <a:schemeClr val="tx1">
                    <a:lumMod val="95000"/>
                    <a:lumOff val="5000"/>
                  </a:schemeClr>
                </a:solidFill>
                <a:effectLst/>
                <a:uFillTx/>
                <a:sym typeface="Helvetica Neue"/>
              </a:rPr>
              <a:t>and_gate</a:t>
            </a: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a:t>
            </a:r>
            <a:r>
              <a:rPr kumimoji="0" lang="en-US" altLang="zh-CN" sz="2800" b="1" i="0" u="none" strike="noStrike" cap="none" spc="0" normalizeH="0" baseline="0" dirty="0" err="1" smtClean="0">
                <a:ln>
                  <a:noFill/>
                </a:ln>
                <a:solidFill>
                  <a:schemeClr val="tx1">
                    <a:lumMod val="95000"/>
                    <a:lumOff val="5000"/>
                  </a:schemeClr>
                </a:solidFill>
                <a:effectLst/>
                <a:uFillTx/>
                <a:sym typeface="Helvetica Neue"/>
              </a:rPr>
              <a:t>A,B,Y</a:t>
            </a: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a:t>
            </a:r>
          </a:p>
          <a:p>
            <a:pPr marL="0" marR="0" indent="0" algn="l" defTabSz="5842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	input A;</a:t>
            </a:r>
          </a:p>
          <a:p>
            <a:pPr marL="0" marR="0" indent="0" algn="l" defTabSz="584200" rtl="0" fontAlgn="auto" latinLnBrk="0" hangingPunct="0">
              <a:lnSpc>
                <a:spcPct val="100000"/>
              </a:lnSpc>
              <a:spcBef>
                <a:spcPts val="0"/>
              </a:spcBef>
              <a:spcAft>
                <a:spcPts val="0"/>
              </a:spcAft>
              <a:buClrTx/>
              <a:buSzTx/>
              <a:buFontTx/>
              <a:buNone/>
              <a:tabLst/>
            </a:pPr>
            <a:r>
              <a:rPr lang="en-US" altLang="zh-CN" sz="2800" dirty="0" smtClean="0">
                <a:solidFill>
                  <a:schemeClr val="tx1">
                    <a:lumMod val="95000"/>
                    <a:lumOff val="5000"/>
                  </a:schemeClr>
                </a:solidFill>
              </a:rPr>
              <a:t>	input B;</a:t>
            </a:r>
          </a:p>
          <a:p>
            <a:pPr marL="0" marR="0" indent="0" algn="l" defTabSz="5842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smtClean="0">
                <a:ln>
                  <a:noFill/>
                </a:ln>
                <a:solidFill>
                  <a:schemeClr val="tx1">
                    <a:lumMod val="95000"/>
                    <a:lumOff val="5000"/>
                  </a:schemeClr>
                </a:solidFill>
                <a:effectLst/>
                <a:uFillTx/>
                <a:sym typeface="Helvetica Neue"/>
              </a:rPr>
              <a:t>	output Y;</a:t>
            </a:r>
            <a:endParaRPr kumimoji="0" lang="en-US" altLang="zh-CN" sz="2800" b="1" i="0" u="none" strike="noStrike" cap="none" spc="0" normalizeH="0" baseline="0" dirty="0">
              <a:ln>
                <a:noFill/>
              </a:ln>
              <a:solidFill>
                <a:schemeClr val="tx1">
                  <a:lumMod val="95000"/>
                  <a:lumOff val="5000"/>
                </a:schemeClr>
              </a:solidFill>
              <a:effectLst/>
              <a:uFillTx/>
              <a:sym typeface="Helvetica Neue"/>
            </a:endParaRPr>
          </a:p>
          <a:p>
            <a:pPr marL="0" marR="0" indent="0" algn="l" defTabSz="584200" rtl="0" fontAlgn="auto" latinLnBrk="0" hangingPunct="0">
              <a:lnSpc>
                <a:spcPct val="100000"/>
              </a:lnSpc>
              <a:spcBef>
                <a:spcPts val="0"/>
              </a:spcBef>
              <a:spcAft>
                <a:spcPts val="0"/>
              </a:spcAft>
              <a:buClrTx/>
              <a:buSzTx/>
              <a:buFontTx/>
              <a:buNone/>
              <a:tabLst/>
            </a:pPr>
            <a:endParaRPr lang="en-US" altLang="zh-CN" sz="2800" dirty="0" smtClean="0">
              <a:solidFill>
                <a:schemeClr val="tx1">
                  <a:lumMod val="95000"/>
                  <a:lumOff val="5000"/>
                </a:schemeClr>
              </a:solidFill>
            </a:endParaRPr>
          </a:p>
          <a:p>
            <a:pPr marL="0" marR="0" indent="0" algn="l" defTabSz="584200" rtl="0" fontAlgn="auto" latinLnBrk="0" hangingPunct="0">
              <a:lnSpc>
                <a:spcPct val="100000"/>
              </a:lnSpc>
              <a:spcBef>
                <a:spcPts val="0"/>
              </a:spcBef>
              <a:spcAft>
                <a:spcPts val="0"/>
              </a:spcAft>
              <a:buClrTx/>
              <a:buSzTx/>
              <a:buFontTx/>
              <a:buNone/>
              <a:tabLst/>
            </a:pPr>
            <a:r>
              <a:rPr lang="en-US" altLang="zh-CN" sz="2800" dirty="0" smtClean="0">
                <a:solidFill>
                  <a:schemeClr val="tx1">
                    <a:lumMod val="95000"/>
                    <a:lumOff val="5000"/>
                  </a:schemeClr>
                </a:solidFill>
              </a:rPr>
              <a:t>	assign  Y = A &amp; B;</a:t>
            </a:r>
          </a:p>
          <a:p>
            <a:pPr marL="0" marR="0" indent="0" algn="l" defTabSz="584200" rtl="0" fontAlgn="auto" latinLnBrk="0" hangingPunct="0">
              <a:lnSpc>
                <a:spcPct val="100000"/>
              </a:lnSpc>
              <a:spcBef>
                <a:spcPts val="0"/>
              </a:spcBef>
              <a:spcAft>
                <a:spcPts val="0"/>
              </a:spcAft>
              <a:buClrTx/>
              <a:buSzTx/>
              <a:buFontTx/>
              <a:buNone/>
              <a:tabLst/>
            </a:pPr>
            <a:endParaRPr kumimoji="0" lang="en-US" altLang="zh-CN" sz="2800" b="1" i="0" u="none" strike="noStrike" cap="none" spc="0" normalizeH="0" baseline="0" dirty="0" smtClean="0">
              <a:ln>
                <a:noFill/>
              </a:ln>
              <a:solidFill>
                <a:schemeClr val="tx1">
                  <a:lumMod val="95000"/>
                  <a:lumOff val="5000"/>
                </a:schemeClr>
              </a:solidFill>
              <a:effectLst/>
              <a:uFillTx/>
              <a:sym typeface="Helvetica Neue"/>
            </a:endParaRPr>
          </a:p>
          <a:p>
            <a:pPr marL="0" marR="0" indent="0" algn="l" defTabSz="584200" rtl="0" fontAlgn="auto" latinLnBrk="0" hangingPunct="0">
              <a:lnSpc>
                <a:spcPct val="100000"/>
              </a:lnSpc>
              <a:spcBef>
                <a:spcPts val="0"/>
              </a:spcBef>
              <a:spcAft>
                <a:spcPts val="0"/>
              </a:spcAft>
              <a:buClrTx/>
              <a:buSzTx/>
              <a:buFontTx/>
              <a:buNone/>
              <a:tabLst/>
            </a:pPr>
            <a:r>
              <a:rPr lang="en-US" altLang="zh-CN" sz="2800" dirty="0" err="1" smtClean="0">
                <a:solidFill>
                  <a:schemeClr val="tx1">
                    <a:lumMod val="95000"/>
                    <a:lumOff val="5000"/>
                  </a:schemeClr>
                </a:solidFill>
              </a:rPr>
              <a:t>endmodul</a:t>
            </a:r>
            <a:endParaRPr kumimoji="0" lang="zh-CN" altLang="en-US" sz="2800" b="1" i="0" u="none" strike="noStrike" cap="none" spc="0" normalizeH="0" baseline="0" dirty="0">
              <a:ln>
                <a:noFill/>
              </a:ln>
              <a:solidFill>
                <a:schemeClr val="tx1">
                  <a:lumMod val="95000"/>
                  <a:lumOff val="5000"/>
                </a:schemeClr>
              </a:solidFill>
              <a:effectLst/>
              <a:uFillTx/>
              <a:sym typeface="Helvetica Neue"/>
            </a:endParaRPr>
          </a:p>
        </p:txBody>
      </p:sp>
      <p:sp>
        <p:nvSpPr>
          <p:cNvPr id="4" name="下箭头 3"/>
          <p:cNvSpPr/>
          <p:nvPr/>
        </p:nvSpPr>
        <p:spPr>
          <a:xfrm>
            <a:off x="2563521" y="3778674"/>
            <a:ext cx="725714" cy="1018165"/>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右箭头 6"/>
          <p:cNvSpPr/>
          <p:nvPr/>
        </p:nvSpPr>
        <p:spPr>
          <a:xfrm>
            <a:off x="5617029" y="6284686"/>
            <a:ext cx="1291771" cy="76927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图片 7"/>
          <p:cNvPicPr>
            <a:picLocks noChangeAspect="1"/>
          </p:cNvPicPr>
          <p:nvPr/>
        </p:nvPicPr>
        <p:blipFill>
          <a:blip r:embed="rId3"/>
          <a:stretch>
            <a:fillRect/>
          </a:stretch>
        </p:blipFill>
        <p:spPr>
          <a:xfrm>
            <a:off x="7663543" y="5153426"/>
            <a:ext cx="4455205" cy="3890822"/>
          </a:xfrm>
          <a:prstGeom prst="rect">
            <a:avLst/>
          </a:prstGeom>
        </p:spPr>
      </p:pic>
    </p:spTree>
    <p:extLst>
      <p:ext uri="{BB962C8B-B14F-4D97-AF65-F5344CB8AC3E}">
        <p14:creationId xmlns:p14="http://schemas.microsoft.com/office/powerpoint/2010/main" val="353799334"/>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微处理器"/>
          <p:cNvSpPr>
            <a:spLocks noGrp="1"/>
          </p:cNvSpPr>
          <p:nvPr>
            <p:ph type="title"/>
          </p:nvPr>
        </p:nvSpPr>
        <p:spPr>
          <a:xfrm rot="21575834">
            <a:off x="364323" y="158050"/>
            <a:ext cx="4443999" cy="1097220"/>
          </a:xfrm>
          <a:prstGeom prst="rect">
            <a:avLst/>
          </a:prstGeom>
        </p:spPr>
        <p:txBody>
          <a:bodyPr/>
          <a:lstStyle/>
          <a:p>
            <a:r>
              <a:t>微处理器</a:t>
            </a:r>
          </a:p>
        </p:txBody>
      </p:sp>
      <p:pic>
        <p:nvPicPr>
          <p:cNvPr id="3" name="图片 2"/>
          <p:cNvPicPr>
            <a:picLocks noChangeAspect="1"/>
          </p:cNvPicPr>
          <p:nvPr/>
        </p:nvPicPr>
        <p:blipFill>
          <a:blip r:embed="rId2"/>
          <a:stretch>
            <a:fillRect/>
          </a:stretch>
        </p:blipFill>
        <p:spPr>
          <a:xfrm>
            <a:off x="842932" y="1474077"/>
            <a:ext cx="6573868" cy="3221630"/>
          </a:xfrm>
          <a:prstGeom prst="rect">
            <a:avLst/>
          </a:prstGeom>
        </p:spPr>
      </p:pic>
      <p:pic>
        <p:nvPicPr>
          <p:cNvPr id="4" name="图片 3"/>
          <p:cNvPicPr>
            <a:picLocks noChangeAspect="1"/>
          </p:cNvPicPr>
          <p:nvPr/>
        </p:nvPicPr>
        <p:blipFill>
          <a:blip r:embed="rId3"/>
          <a:stretch>
            <a:fillRect/>
          </a:stretch>
        </p:blipFill>
        <p:spPr>
          <a:xfrm>
            <a:off x="1071108" y="5448298"/>
            <a:ext cx="7142270" cy="1808843"/>
          </a:xfrm>
          <a:prstGeom prst="rect">
            <a:avLst/>
          </a:prstGeom>
        </p:spPr>
      </p:pic>
    </p:spTree>
    <p:extLst>
      <p:ext uri="{BB962C8B-B14F-4D97-AF65-F5344CB8AC3E}">
        <p14:creationId xmlns:p14="http://schemas.microsoft.com/office/powerpoint/2010/main" val="1479973235"/>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Jeston TX2…"/>
          <p:cNvSpPr txBox="1"/>
          <p:nvPr/>
        </p:nvSpPr>
        <p:spPr>
          <a:xfrm>
            <a:off x="660180" y="1572237"/>
            <a:ext cx="10783644" cy="39823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ct val="200000"/>
              </a:lnSpc>
              <a:defRPr sz="2600" b="0">
                <a:solidFill>
                  <a:schemeClr val="accent5">
                    <a:hueOff val="-82419"/>
                    <a:satOff val="-9513"/>
                    <a:lumOff val="-16343"/>
                  </a:schemeClr>
                </a:solidFill>
                <a:latin typeface="Helvetica"/>
                <a:ea typeface="Helvetica"/>
                <a:cs typeface="Helvetica"/>
                <a:sym typeface="Helvetica"/>
              </a:defRPr>
            </a:pPr>
            <a:r>
              <a:rPr lang="zh-CN" altLang="en-US" dirty="0" smtClean="0"/>
              <a:t>嵌入式</a:t>
            </a:r>
            <a:r>
              <a:rPr lang="en-US" altLang="zh-CN" dirty="0" smtClean="0"/>
              <a:t>GPU </a:t>
            </a:r>
            <a:r>
              <a:rPr lang="zh-CN" altLang="en-US" dirty="0" smtClean="0"/>
              <a:t>平台 </a:t>
            </a:r>
            <a:r>
              <a:rPr dirty="0" err="1" smtClean="0"/>
              <a:t>Jeston</a:t>
            </a:r>
            <a:r>
              <a:rPr dirty="0" smtClean="0"/>
              <a:t> </a:t>
            </a:r>
            <a:r>
              <a:rPr dirty="0" err="1"/>
              <a:t>TX2</a:t>
            </a:r>
            <a:endParaRPr dirty="0"/>
          </a:p>
          <a:p>
            <a:pPr algn="l" defTabSz="457200">
              <a:lnSpc>
                <a:spcPct val="200000"/>
              </a:lnSpc>
              <a:defRPr sz="2600" b="0">
                <a:latin typeface="Helvetica"/>
                <a:ea typeface="Helvetica"/>
                <a:cs typeface="Helvetica"/>
                <a:sym typeface="Helvetica"/>
              </a:defRPr>
            </a:pPr>
            <a:r>
              <a:rPr dirty="0"/>
              <a:t>TX2是NVIDIA继TK1及TX1两代产品后，推出的新一代产品，号称是嵌入式领域的AI超级计算机，使用的是Tegra处理器，6核CPU架构，256核Pascal架构GPU核心，整体模块功耗低于7.5W，主要用于打造智能机器人、无人机以及智能城市中使用的智能摄像头。</a:t>
            </a:r>
          </a:p>
        </p:txBody>
      </p:sp>
      <p:pic>
        <p:nvPicPr>
          <p:cNvPr id="868" name="图像" descr="图像"/>
          <p:cNvPicPr>
            <a:picLocks noChangeAspect="1"/>
          </p:cNvPicPr>
          <p:nvPr/>
        </p:nvPicPr>
        <p:blipFill>
          <a:blip r:embed="rId2">
            <a:extLst/>
          </a:blip>
          <a:stretch>
            <a:fillRect/>
          </a:stretch>
        </p:blipFill>
        <p:spPr>
          <a:xfrm>
            <a:off x="1435168" y="6485136"/>
            <a:ext cx="4381501" cy="2895601"/>
          </a:xfrm>
          <a:prstGeom prst="rect">
            <a:avLst/>
          </a:prstGeom>
          <a:ln w="12700">
            <a:miter lim="400000"/>
          </a:ln>
        </p:spPr>
      </p:pic>
      <p:pic>
        <p:nvPicPr>
          <p:cNvPr id="869" name="图像" descr="图像"/>
          <p:cNvPicPr>
            <a:picLocks noChangeAspect="1"/>
          </p:cNvPicPr>
          <p:nvPr/>
        </p:nvPicPr>
        <p:blipFill>
          <a:blip r:embed="rId3">
            <a:extLst/>
          </a:blip>
          <a:stretch>
            <a:fillRect/>
          </a:stretch>
        </p:blipFill>
        <p:spPr>
          <a:xfrm>
            <a:off x="7935403" y="6228437"/>
            <a:ext cx="2705101" cy="2908301"/>
          </a:xfrm>
          <a:prstGeom prst="rect">
            <a:avLst/>
          </a:prstGeom>
          <a:ln w="12700">
            <a:miter lim="400000"/>
          </a:ln>
        </p:spPr>
      </p:pic>
      <p:sp>
        <p:nvSpPr>
          <p:cNvPr id="6" name="微处理器"/>
          <p:cNvSpPr>
            <a:spLocks noGrp="1"/>
          </p:cNvSpPr>
          <p:nvPr>
            <p:ph type="title"/>
          </p:nvPr>
        </p:nvSpPr>
        <p:spPr>
          <a:xfrm rot="21575834">
            <a:off x="364323" y="158050"/>
            <a:ext cx="4443999" cy="1097220"/>
          </a:xfrm>
          <a:prstGeom prst="rect">
            <a:avLst/>
          </a:prstGeom>
        </p:spPr>
        <p:txBody>
          <a:bodyPr/>
          <a:lstStyle/>
          <a:p>
            <a:r>
              <a:t>微处理器</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409"/>
          <p:cNvSpPr txBox="1"/>
          <p:nvPr/>
        </p:nvSpPr>
        <p:spPr>
          <a:xfrm>
            <a:off x="3677322" y="1596628"/>
            <a:ext cx="6210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000" b="0">
                <a:solidFill>
                  <a:srgbClr val="006620"/>
                </a:solidFill>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对于使用者，如何进行传感器选型？</a:t>
            </a:r>
          </a:p>
        </p:txBody>
      </p:sp>
      <p:sp>
        <p:nvSpPr>
          <p:cNvPr id="512" name="Shape 410"/>
          <p:cNvSpPr txBox="1"/>
          <p:nvPr/>
        </p:nvSpPr>
        <p:spPr>
          <a:xfrm>
            <a:off x="774720" y="3239989"/>
            <a:ext cx="9439764" cy="2533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57186" indent="-357186" algn="just" defTabSz="357188">
              <a:lnSpc>
                <a:spcPct val="200000"/>
              </a:lnSpc>
              <a:buSzPct val="100000"/>
              <a:buFont typeface="Arial"/>
              <a:buChar char="•"/>
              <a:defRPr sz="2600" b="0">
                <a:solidFill>
                  <a:srgbClr val="000090"/>
                </a:solidFill>
                <a:latin typeface="Arial"/>
                <a:ea typeface="Arial"/>
                <a:cs typeface="Arial"/>
                <a:sym typeface="Arial"/>
              </a:defRPr>
            </a:pPr>
            <a:r>
              <a:rPr sz="2800" i="1" dirty="0" err="1">
                <a:latin typeface="宋体"/>
                <a:ea typeface="宋体"/>
                <a:cs typeface="宋体"/>
                <a:sym typeface="宋体"/>
              </a:rPr>
              <a:t>根据需求大致确定所需传感器类型和性能要求</a:t>
            </a:r>
            <a:endParaRPr sz="2800" i="1" dirty="0">
              <a:latin typeface="宋体"/>
              <a:ea typeface="宋体"/>
              <a:cs typeface="宋体"/>
              <a:sym typeface="宋体"/>
            </a:endParaRPr>
          </a:p>
          <a:p>
            <a:pPr marL="357186" indent="-357186" algn="just">
              <a:lnSpc>
                <a:spcPct val="200000"/>
              </a:lnSpc>
              <a:buSzPct val="100000"/>
              <a:buFont typeface="Arial"/>
              <a:buChar char="•"/>
              <a:defRPr sz="2600" b="0">
                <a:solidFill>
                  <a:srgbClr val="000090"/>
                </a:solidFill>
                <a:latin typeface="Arial"/>
                <a:ea typeface="Arial"/>
                <a:cs typeface="Arial"/>
                <a:sym typeface="Arial"/>
              </a:defRPr>
            </a:pPr>
            <a:r>
              <a:rPr sz="2800" i="1" dirty="0" err="1">
                <a:latin typeface="宋体"/>
                <a:ea typeface="宋体"/>
                <a:cs typeface="宋体"/>
                <a:sym typeface="宋体"/>
              </a:rPr>
              <a:t>善于通过和厂家的沟通交流获得传感器的各种性能参数</a:t>
            </a:r>
            <a:r>
              <a:rPr sz="2800" i="1" dirty="0">
                <a:latin typeface="宋体"/>
                <a:ea typeface="宋体"/>
                <a:cs typeface="宋体"/>
                <a:sym typeface="宋体"/>
              </a:rPr>
              <a:t>，</a:t>
            </a:r>
          </a:p>
          <a:p>
            <a:pPr indent="357188" algn="just">
              <a:lnSpc>
                <a:spcPct val="200000"/>
              </a:lnSpc>
              <a:defRPr sz="2600" b="0">
                <a:solidFill>
                  <a:srgbClr val="000090"/>
                </a:solidFill>
                <a:latin typeface="Arial"/>
                <a:ea typeface="Arial"/>
                <a:cs typeface="Arial"/>
                <a:sym typeface="Arial"/>
              </a:defRPr>
            </a:pPr>
            <a:r>
              <a:rPr sz="2800" i="1" dirty="0" err="1">
                <a:latin typeface="宋体"/>
                <a:ea typeface="宋体"/>
                <a:cs typeface="宋体"/>
                <a:sym typeface="宋体"/>
              </a:rPr>
              <a:t>如精度、量程、响应频率、防护等级等</a:t>
            </a:r>
            <a:endParaRPr sz="2800" i="1" dirty="0">
              <a:latin typeface="宋体"/>
              <a:ea typeface="宋体"/>
              <a:cs typeface="宋体"/>
              <a:sym typeface="宋体"/>
            </a:endParaRPr>
          </a:p>
        </p:txBody>
      </p:sp>
      <p:sp>
        <p:nvSpPr>
          <p:cNvPr id="513" name="传感器"/>
          <p:cNvSpPr>
            <a:spLocks noGrp="1"/>
          </p:cNvSpPr>
          <p:nvPr>
            <p:ph type="title"/>
          </p:nvPr>
        </p:nvSpPr>
        <p:spPr>
          <a:prstGeom prst="rect">
            <a:avLst/>
          </a:prstGeom>
        </p:spPr>
        <p:txBody>
          <a:bodyPr/>
          <a:lstStyle/>
          <a:p>
            <a:r>
              <a:t>传感器</a:t>
            </a:r>
          </a:p>
        </p:txBody>
      </p:sp>
      <p:pic>
        <p:nvPicPr>
          <p:cNvPr id="514" name="图片 5" descr="图片 5"/>
          <p:cNvPicPr>
            <a:picLocks noChangeAspect="1"/>
          </p:cNvPicPr>
          <p:nvPr/>
        </p:nvPicPr>
        <p:blipFill>
          <a:blip r:embed="rId2">
            <a:extLst/>
          </a:blip>
          <a:srcRect b="33523"/>
          <a:stretch>
            <a:fillRect/>
          </a:stretch>
        </p:blipFill>
        <p:spPr>
          <a:xfrm>
            <a:off x="2343696" y="1338064"/>
            <a:ext cx="1152129" cy="1152129"/>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cubicBezTo>
                  <a:pt x="4832" y="0"/>
                  <a:pt x="0" y="4832"/>
                  <a:pt x="0" y="10796"/>
                </a:cubicBezTo>
                <a:cubicBezTo>
                  <a:pt x="0" y="16761"/>
                  <a:pt x="4832" y="21600"/>
                  <a:pt x="10796" y="21600"/>
                </a:cubicBezTo>
                <a:cubicBezTo>
                  <a:pt x="16761" y="21600"/>
                  <a:pt x="21600" y="16761"/>
                  <a:pt x="21600" y="10796"/>
                </a:cubicBezTo>
                <a:cubicBezTo>
                  <a:pt x="21600" y="4832"/>
                  <a:pt x="16761" y="0"/>
                  <a:pt x="10796" y="0"/>
                </a:cubicBezTo>
                <a:close/>
              </a:path>
            </a:pathLst>
          </a:custGeom>
          <a:ln w="12700">
            <a:miter lim="400000"/>
          </a:ln>
          <a:effectLst>
            <a:outerShdw blurRad="50800" dist="38100" dir="2700000" rotWithShape="0">
              <a:srgbClr val="000000">
                <a:alpha val="40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277"/>
          <p:cNvSpPr/>
          <p:nvPr/>
        </p:nvSpPr>
        <p:spPr>
          <a:xfrm>
            <a:off x="741143" y="2628002"/>
            <a:ext cx="2058285" cy="635001"/>
          </a:xfrm>
          <a:prstGeom prst="rect">
            <a:avLst/>
          </a:prstGeom>
          <a:solidFill>
            <a:schemeClr val="accent4"/>
          </a:solidFill>
          <a:ln w="25400">
            <a:solidFill>
              <a:schemeClr val="accent4"/>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pPr>
              <a:defRPr>
                <a:latin typeface="Arial"/>
                <a:ea typeface="Arial"/>
                <a:cs typeface="Arial"/>
                <a:sym typeface="Arial"/>
              </a:defRPr>
            </a:pPr>
            <a:r>
              <a:rPr>
                <a:latin typeface="宋体"/>
                <a:ea typeface="宋体"/>
                <a:cs typeface="宋体"/>
                <a:sym typeface="宋体"/>
              </a:rPr>
              <a:t>被测对象</a:t>
            </a:r>
          </a:p>
        </p:txBody>
      </p:sp>
      <p:sp>
        <p:nvSpPr>
          <p:cNvPr id="517" name="Shape 277"/>
          <p:cNvSpPr/>
          <p:nvPr/>
        </p:nvSpPr>
        <p:spPr>
          <a:xfrm>
            <a:off x="3453994" y="2628002"/>
            <a:ext cx="1308101" cy="635001"/>
          </a:xfrm>
          <a:prstGeom prst="rect">
            <a:avLst/>
          </a:prstGeom>
          <a:solidFill>
            <a:schemeClr val="accent5">
              <a:hueOff val="-152896"/>
              <a:lumOff val="12368"/>
            </a:schemeClr>
          </a:solidFill>
          <a:ln w="25400">
            <a:solidFill>
              <a:schemeClr val="accent5">
                <a:hueOff val="-82419"/>
                <a:satOff val="-9513"/>
                <a:lumOff val="-16343"/>
              </a:schemeClr>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传感器</a:t>
            </a:r>
          </a:p>
        </p:txBody>
      </p:sp>
      <p:sp>
        <p:nvSpPr>
          <p:cNvPr id="518" name="Shape 277"/>
          <p:cNvSpPr/>
          <p:nvPr/>
        </p:nvSpPr>
        <p:spPr>
          <a:xfrm>
            <a:off x="5524057" y="2594910"/>
            <a:ext cx="1743117" cy="1143001"/>
          </a:xfrm>
          <a:prstGeom prst="rect">
            <a:avLst/>
          </a:prstGeom>
          <a:solidFill>
            <a:schemeClr val="accent5">
              <a:hueOff val="-152896"/>
              <a:lumOff val="12368"/>
            </a:schemeClr>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信号调理装置</a:t>
            </a:r>
          </a:p>
        </p:txBody>
      </p:sp>
      <p:sp>
        <p:nvSpPr>
          <p:cNvPr id="519" name="Shape 277"/>
          <p:cNvSpPr/>
          <p:nvPr/>
        </p:nvSpPr>
        <p:spPr>
          <a:xfrm>
            <a:off x="8029137" y="2628002"/>
            <a:ext cx="1557623"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数据采集</a:t>
            </a:r>
          </a:p>
        </p:txBody>
      </p:sp>
      <p:sp>
        <p:nvSpPr>
          <p:cNvPr id="520" name="Shape 277"/>
          <p:cNvSpPr/>
          <p:nvPr/>
        </p:nvSpPr>
        <p:spPr>
          <a:xfrm>
            <a:off x="10492465" y="2628002"/>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信号处理</a:t>
            </a:r>
          </a:p>
        </p:txBody>
      </p:sp>
      <p:sp>
        <p:nvSpPr>
          <p:cNvPr id="521" name="稳压电源"/>
          <p:cNvSpPr txBox="1"/>
          <p:nvPr/>
        </p:nvSpPr>
        <p:spPr>
          <a:xfrm>
            <a:off x="5728865" y="4785912"/>
            <a:ext cx="13335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稳压电源</a:t>
            </a:r>
          </a:p>
        </p:txBody>
      </p:sp>
      <p:sp>
        <p:nvSpPr>
          <p:cNvPr id="537" name="连接线"/>
          <p:cNvSpPr/>
          <p:nvPr/>
        </p:nvSpPr>
        <p:spPr>
          <a:xfrm>
            <a:off x="3999491" y="3772382"/>
            <a:ext cx="1676599" cy="1258723"/>
          </a:xfrm>
          <a:custGeom>
            <a:avLst/>
            <a:gdLst/>
            <a:ahLst/>
            <a:cxnLst>
              <a:cxn ang="0">
                <a:pos x="wd2" y="hd2"/>
              </a:cxn>
              <a:cxn ang="5400000">
                <a:pos x="wd2" y="hd2"/>
              </a:cxn>
              <a:cxn ang="10800000">
                <a:pos x="wd2" y="hd2"/>
              </a:cxn>
              <a:cxn ang="16200000">
                <a:pos x="wd2" y="hd2"/>
              </a:cxn>
            </a:cxnLst>
            <a:rect l="0" t="0" r="r" b="b"/>
            <a:pathLst>
              <a:path w="21600" h="19505" extrusionOk="0">
                <a:moveTo>
                  <a:pt x="21600" y="18895"/>
                </a:moveTo>
                <a:cubicBezTo>
                  <a:pt x="8956" y="21600"/>
                  <a:pt x="1756" y="15302"/>
                  <a:pt x="0" y="0"/>
                </a:cubicBezTo>
              </a:path>
            </a:pathLst>
          </a:custGeom>
          <a:ln w="25400">
            <a:solidFill>
              <a:srgbClr val="000000"/>
            </a:solidFill>
            <a:miter lim="400000"/>
            <a:tailEnd type="triangle"/>
          </a:ln>
        </p:spPr>
        <p:txBody>
          <a:bodyPr/>
          <a:lstStyle/>
          <a:p>
            <a:endParaRPr/>
          </a:p>
        </p:txBody>
      </p:sp>
      <p:sp>
        <p:nvSpPr>
          <p:cNvPr id="538" name="连接线"/>
          <p:cNvSpPr/>
          <p:nvPr/>
        </p:nvSpPr>
        <p:spPr>
          <a:xfrm>
            <a:off x="5501736" y="3771904"/>
            <a:ext cx="798550" cy="753659"/>
          </a:xfrm>
          <a:custGeom>
            <a:avLst/>
            <a:gdLst/>
            <a:ahLst/>
            <a:cxnLst>
              <a:cxn ang="0">
                <a:pos x="wd2" y="hd2"/>
              </a:cxn>
              <a:cxn ang="5400000">
                <a:pos x="wd2" y="hd2"/>
              </a:cxn>
              <a:cxn ang="10800000">
                <a:pos x="wd2" y="hd2"/>
              </a:cxn>
              <a:cxn ang="16200000">
                <a:pos x="wd2" y="hd2"/>
              </a:cxn>
            </a:cxnLst>
            <a:rect l="0" t="0" r="r" b="b"/>
            <a:pathLst>
              <a:path w="18273" h="21248" extrusionOk="0">
                <a:moveTo>
                  <a:pt x="1947" y="21248"/>
                </a:moveTo>
                <a:cubicBezTo>
                  <a:pt x="-3327" y="6726"/>
                  <a:pt x="2115" y="-352"/>
                  <a:pt x="18273" y="13"/>
                </a:cubicBezTo>
              </a:path>
            </a:pathLst>
          </a:custGeom>
          <a:ln w="25400">
            <a:solidFill>
              <a:srgbClr val="000000"/>
            </a:solidFill>
            <a:miter lim="400000"/>
            <a:tailEnd type="triangle"/>
          </a:ln>
        </p:spPr>
        <p:txBody>
          <a:bodyPr/>
          <a:lstStyle/>
          <a:p>
            <a:endParaRPr/>
          </a:p>
        </p:txBody>
      </p:sp>
      <p:sp>
        <p:nvSpPr>
          <p:cNvPr id="539" name="连接线"/>
          <p:cNvSpPr/>
          <p:nvPr/>
        </p:nvSpPr>
        <p:spPr>
          <a:xfrm>
            <a:off x="6395615" y="3598440"/>
            <a:ext cx="2353677" cy="1247580"/>
          </a:xfrm>
          <a:custGeom>
            <a:avLst/>
            <a:gdLst/>
            <a:ahLst/>
            <a:cxnLst>
              <a:cxn ang="0">
                <a:pos x="wd2" y="hd2"/>
              </a:cxn>
              <a:cxn ang="5400000">
                <a:pos x="wd2" y="hd2"/>
              </a:cxn>
              <a:cxn ang="10800000">
                <a:pos x="wd2" y="hd2"/>
              </a:cxn>
              <a:cxn ang="16200000">
                <a:pos x="wd2" y="hd2"/>
              </a:cxn>
            </a:cxnLst>
            <a:rect l="0" t="0" r="r" b="b"/>
            <a:pathLst>
              <a:path w="21600" h="21221" extrusionOk="0">
                <a:moveTo>
                  <a:pt x="0" y="21205"/>
                </a:moveTo>
                <a:cubicBezTo>
                  <a:pt x="10311" y="21600"/>
                  <a:pt x="17511" y="14532"/>
                  <a:pt x="21600" y="0"/>
                </a:cubicBezTo>
              </a:path>
            </a:pathLst>
          </a:custGeom>
          <a:ln w="25400">
            <a:solidFill>
              <a:srgbClr val="000000"/>
            </a:solidFill>
            <a:miter lim="400000"/>
            <a:tailEnd type="triangle"/>
          </a:ln>
        </p:spPr>
        <p:txBody>
          <a:bodyPr/>
          <a:lstStyle/>
          <a:p>
            <a:endParaRPr/>
          </a:p>
        </p:txBody>
      </p:sp>
      <p:sp>
        <p:nvSpPr>
          <p:cNvPr id="540" name="连接线"/>
          <p:cNvSpPr/>
          <p:nvPr/>
        </p:nvSpPr>
        <p:spPr>
          <a:xfrm>
            <a:off x="7062365" y="3493213"/>
            <a:ext cx="3753590" cy="1544444"/>
          </a:xfrm>
          <a:custGeom>
            <a:avLst/>
            <a:gdLst/>
            <a:ahLst/>
            <a:cxnLst>
              <a:cxn ang="0">
                <a:pos x="wd2" y="hd2"/>
              </a:cxn>
              <a:cxn ang="5400000">
                <a:pos x="wd2" y="hd2"/>
              </a:cxn>
              <a:cxn ang="10800000">
                <a:pos x="wd2" y="hd2"/>
              </a:cxn>
              <a:cxn ang="16200000">
                <a:pos x="wd2" y="hd2"/>
              </a:cxn>
            </a:cxnLst>
            <a:rect l="0" t="0" r="r" b="b"/>
            <a:pathLst>
              <a:path w="20590" h="21600" extrusionOk="0">
                <a:moveTo>
                  <a:pt x="0" y="21600"/>
                </a:moveTo>
                <a:cubicBezTo>
                  <a:pt x="14777" y="20602"/>
                  <a:pt x="21600" y="13402"/>
                  <a:pt x="20470" y="0"/>
                </a:cubicBezTo>
              </a:path>
            </a:pathLst>
          </a:custGeom>
          <a:ln w="25400">
            <a:solidFill>
              <a:srgbClr val="000000"/>
            </a:solidFill>
            <a:miter lim="400000"/>
            <a:tailEnd type="triangle"/>
          </a:ln>
        </p:spPr>
        <p:txBody>
          <a:bodyPr/>
          <a:lstStyle/>
          <a:p>
            <a:endParaRPr/>
          </a:p>
        </p:txBody>
      </p:sp>
      <p:sp>
        <p:nvSpPr>
          <p:cNvPr id="526" name="检测系统设计"/>
          <p:cNvSpPr txBox="1">
            <a:spLocks noGrp="1"/>
          </p:cNvSpPr>
          <p:nvPr>
            <p:ph type="title"/>
          </p:nvPr>
        </p:nvSpPr>
        <p:spPr>
          <a:prstGeom prst="rect">
            <a:avLst/>
          </a:prstGeom>
        </p:spPr>
        <p:txBody>
          <a:bodyPr/>
          <a:lstStyle/>
          <a:p>
            <a:r>
              <a:t>检测系统设计</a:t>
            </a:r>
          </a:p>
        </p:txBody>
      </p:sp>
      <p:sp>
        <p:nvSpPr>
          <p:cNvPr id="527" name="线条"/>
          <p:cNvSpPr/>
          <p:nvPr/>
        </p:nvSpPr>
        <p:spPr>
          <a:xfrm>
            <a:off x="2768279"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28" name="线条"/>
          <p:cNvSpPr/>
          <p:nvPr/>
        </p:nvSpPr>
        <p:spPr>
          <a:xfrm>
            <a:off x="48116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29" name="线条"/>
          <p:cNvSpPr/>
          <p:nvPr/>
        </p:nvSpPr>
        <p:spPr>
          <a:xfrm>
            <a:off x="7250052"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0" name="线条"/>
          <p:cNvSpPr/>
          <p:nvPr/>
        </p:nvSpPr>
        <p:spPr>
          <a:xfrm>
            <a:off x="9636316" y="2945502"/>
            <a:ext cx="723901"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1" name="Shape 277"/>
          <p:cNvSpPr/>
          <p:nvPr/>
        </p:nvSpPr>
        <p:spPr>
          <a:xfrm>
            <a:off x="10416265" y="71740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微处理器</a:t>
            </a:r>
          </a:p>
        </p:txBody>
      </p:sp>
      <p:sp>
        <p:nvSpPr>
          <p:cNvPr id="532" name="Shape 277"/>
          <p:cNvSpPr/>
          <p:nvPr/>
        </p:nvSpPr>
        <p:spPr>
          <a:xfrm>
            <a:off x="8219165" y="6386698"/>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电机</a:t>
            </a:r>
          </a:p>
        </p:txBody>
      </p:sp>
      <p:sp>
        <p:nvSpPr>
          <p:cNvPr id="533" name="Shape 277"/>
          <p:cNvSpPr/>
          <p:nvPr/>
        </p:nvSpPr>
        <p:spPr>
          <a:xfrm>
            <a:off x="8219165" y="8146913"/>
            <a:ext cx="1557624" cy="635001"/>
          </a:xfrm>
          <a:prstGeom prst="rect">
            <a:avLst/>
          </a:prstGeom>
          <a:solidFill>
            <a:srgbClr val="FFFFFF"/>
          </a:solidFill>
          <a:ln w="25400">
            <a:solidFill>
              <a:srgbClr val="4F81B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宋体"/>
                <a:ea typeface="宋体"/>
                <a:cs typeface="宋体"/>
                <a:sym typeface="宋体"/>
              </a:defRPr>
            </a:lvl1pPr>
          </a:lstStyle>
          <a:p>
            <a:r>
              <a:t>显示器</a:t>
            </a:r>
          </a:p>
        </p:txBody>
      </p:sp>
      <p:sp>
        <p:nvSpPr>
          <p:cNvPr id="534" name="线条"/>
          <p:cNvSpPr/>
          <p:nvPr/>
        </p:nvSpPr>
        <p:spPr>
          <a:xfrm flipV="1">
            <a:off x="8997977" y="7072893"/>
            <a:ext cx="1" cy="1022826"/>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5" name="线条"/>
          <p:cNvSpPr/>
          <p:nvPr/>
        </p:nvSpPr>
        <p:spPr>
          <a:xfrm>
            <a:off x="11404599" y="3472049"/>
            <a:ext cx="1" cy="349300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6" name="线条"/>
          <p:cNvSpPr/>
          <p:nvPr/>
        </p:nvSpPr>
        <p:spPr>
          <a:xfrm flipH="1">
            <a:off x="9733291" y="7491598"/>
            <a:ext cx="60074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信号调理装置"/>
          <p:cNvSpPr>
            <a:spLocks noGrp="1"/>
          </p:cNvSpPr>
          <p:nvPr>
            <p:ph type="title"/>
          </p:nvPr>
        </p:nvSpPr>
        <p:spPr>
          <a:prstGeom prst="rect">
            <a:avLst/>
          </a:prstGeom>
        </p:spPr>
        <p:txBody>
          <a:bodyPr/>
          <a:lstStyle/>
          <a:p>
            <a:r>
              <a:t>信号调理装置</a:t>
            </a:r>
          </a:p>
        </p:txBody>
      </p:sp>
      <p:sp>
        <p:nvSpPr>
          <p:cNvPr id="543" name="作用：对传感器输出的微弱、含噪声信号进行再预处理，包括对于电平、形式、信噪比的调理"/>
          <p:cNvSpPr txBox="1"/>
          <p:nvPr/>
        </p:nvSpPr>
        <p:spPr>
          <a:xfrm>
            <a:off x="996950" y="1994707"/>
            <a:ext cx="10673706"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latin typeface="Helvetica"/>
                <a:ea typeface="Helvetica"/>
                <a:cs typeface="Helvetica"/>
                <a:sym typeface="Helvetica"/>
              </a:defRPr>
            </a:pPr>
            <a:r>
              <a:t>作用：对传感器输出的微弱、含噪声信号进行再预处理，包括对于</a:t>
            </a:r>
            <a:r>
              <a:rPr>
                <a:solidFill>
                  <a:srgbClr val="FF2600"/>
                </a:solidFill>
              </a:rPr>
              <a:t>电平</a:t>
            </a:r>
            <a:r>
              <a:t>、</a:t>
            </a:r>
            <a:r>
              <a:rPr>
                <a:solidFill>
                  <a:srgbClr val="FF2600"/>
                </a:solidFill>
              </a:rPr>
              <a:t>形式</a:t>
            </a:r>
            <a:r>
              <a:t>、</a:t>
            </a:r>
            <a:r>
              <a:rPr>
                <a:solidFill>
                  <a:srgbClr val="FF2600"/>
                </a:solidFill>
              </a:rPr>
              <a:t>信噪比</a:t>
            </a:r>
            <a:r>
              <a:t>的调理</a:t>
            </a:r>
          </a:p>
        </p:txBody>
      </p:sp>
      <p:sp>
        <p:nvSpPr>
          <p:cNvPr id="544" name="电平调理：对电压信号进行放大或衰减"/>
          <p:cNvSpPr txBox="1"/>
          <p:nvPr/>
        </p:nvSpPr>
        <p:spPr>
          <a:xfrm>
            <a:off x="996950" y="3257920"/>
            <a:ext cx="6248401" cy="975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800" b="0">
                <a:solidFill>
                  <a:srgbClr val="252525"/>
                </a:solidFill>
                <a:latin typeface="华文楷体"/>
                <a:ea typeface="华文楷体"/>
                <a:cs typeface="华文楷体"/>
                <a:sym typeface="华文楷体"/>
              </a:defRPr>
            </a:pPr>
            <a:r>
              <a:rPr u="sng" dirty="0" err="1">
                <a:latin typeface="Heiti SC Medium"/>
                <a:ea typeface="Heiti SC Medium"/>
                <a:cs typeface="Heiti SC Medium"/>
                <a:sym typeface="Heiti SC Medium"/>
              </a:rPr>
              <a:t>电平调理</a:t>
            </a:r>
            <a:r>
              <a:rPr dirty="0" err="1"/>
              <a:t>：对电压信号进行放大或衰减</a:t>
            </a:r>
            <a:endParaRPr dirty="0"/>
          </a:p>
        </p:txBody>
      </p:sp>
      <p:grpSp>
        <p:nvGrpSpPr>
          <p:cNvPr id="549" name="Group 464"/>
          <p:cNvGrpSpPr/>
          <p:nvPr/>
        </p:nvGrpSpPr>
        <p:grpSpPr>
          <a:xfrm>
            <a:off x="5116137" y="4418172"/>
            <a:ext cx="2030906" cy="563247"/>
            <a:chOff x="0" y="0"/>
            <a:chExt cx="2030904" cy="563245"/>
          </a:xfrm>
        </p:grpSpPr>
        <p:sp>
          <p:nvSpPr>
            <p:cNvPr id="545" name="Shape 460"/>
            <p:cNvSpPr/>
            <p:nvPr/>
          </p:nvSpPr>
          <p:spPr>
            <a:xfrm>
              <a:off x="0" y="-1"/>
              <a:ext cx="2030905" cy="563247"/>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548" name="Group 463"/>
            <p:cNvGrpSpPr/>
            <p:nvPr/>
          </p:nvGrpSpPr>
          <p:grpSpPr>
            <a:xfrm>
              <a:off x="25690" y="31568"/>
              <a:ext cx="1978174" cy="503433"/>
              <a:chOff x="0" y="0"/>
              <a:chExt cx="1978173" cy="503432"/>
            </a:xfrm>
          </p:grpSpPr>
          <p:sp>
            <p:nvSpPr>
              <p:cNvPr id="546" name="Shape 461"/>
              <p:cNvSpPr/>
              <p:nvPr/>
            </p:nvSpPr>
            <p:spPr>
              <a:xfrm>
                <a:off x="0" y="-1"/>
                <a:ext cx="1978174"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47" name="Shape 462"/>
              <p:cNvSpPr txBox="1"/>
              <p:nvPr/>
            </p:nvSpPr>
            <p:spPr>
              <a:xfrm>
                <a:off x="429014" y="28196"/>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电平调整</a:t>
                </a:r>
              </a:p>
            </p:txBody>
          </p:sp>
        </p:grpSp>
      </p:grpSp>
      <p:grpSp>
        <p:nvGrpSpPr>
          <p:cNvPr id="552" name="Group 467"/>
          <p:cNvGrpSpPr/>
          <p:nvPr/>
        </p:nvGrpSpPr>
        <p:grpSpPr>
          <a:xfrm>
            <a:off x="1704096" y="5524530"/>
            <a:ext cx="1620003" cy="447039"/>
            <a:chOff x="0" y="0"/>
            <a:chExt cx="1620002" cy="447038"/>
          </a:xfrm>
        </p:grpSpPr>
        <p:sp>
          <p:nvSpPr>
            <p:cNvPr id="550" name="Shape 465"/>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51" name="Shape 466"/>
            <p:cNvSpPr txBox="1"/>
            <p:nvPr/>
          </p:nvSpPr>
          <p:spPr>
            <a:xfrm>
              <a:off x="249930"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比例放大</a:t>
              </a:r>
            </a:p>
          </p:txBody>
        </p:sp>
      </p:grpSp>
      <p:grpSp>
        <p:nvGrpSpPr>
          <p:cNvPr id="555" name="Group 470"/>
          <p:cNvGrpSpPr/>
          <p:nvPr/>
        </p:nvGrpSpPr>
        <p:grpSpPr>
          <a:xfrm>
            <a:off x="3515896" y="5524530"/>
            <a:ext cx="1620003" cy="447039"/>
            <a:chOff x="0" y="0"/>
            <a:chExt cx="1620002" cy="447038"/>
          </a:xfrm>
        </p:grpSpPr>
        <p:sp>
          <p:nvSpPr>
            <p:cNvPr id="553" name="Shape 468"/>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54" name="Shape 469"/>
            <p:cNvSpPr txBox="1"/>
            <p:nvPr/>
          </p:nvSpPr>
          <p:spPr>
            <a:xfrm>
              <a:off x="249930"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仪用放大</a:t>
              </a:r>
            </a:p>
          </p:txBody>
        </p:sp>
      </p:grpSp>
      <p:grpSp>
        <p:nvGrpSpPr>
          <p:cNvPr id="558" name="Group 473"/>
          <p:cNvGrpSpPr/>
          <p:nvPr/>
        </p:nvGrpSpPr>
        <p:grpSpPr>
          <a:xfrm>
            <a:off x="5321587" y="5524530"/>
            <a:ext cx="1620004" cy="447039"/>
            <a:chOff x="0" y="0"/>
            <a:chExt cx="1620002" cy="447038"/>
          </a:xfrm>
        </p:grpSpPr>
        <p:sp>
          <p:nvSpPr>
            <p:cNvPr id="556" name="Shape 471"/>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57" name="Shape 472"/>
            <p:cNvSpPr txBox="1"/>
            <p:nvPr/>
          </p:nvSpPr>
          <p:spPr>
            <a:xfrm>
              <a:off x="12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低漂移放大</a:t>
              </a:r>
            </a:p>
          </p:txBody>
        </p:sp>
      </p:grpSp>
      <p:grpSp>
        <p:nvGrpSpPr>
          <p:cNvPr id="561" name="Group 476"/>
          <p:cNvGrpSpPr/>
          <p:nvPr/>
        </p:nvGrpSpPr>
        <p:grpSpPr>
          <a:xfrm>
            <a:off x="7139496" y="5524530"/>
            <a:ext cx="1620003" cy="447039"/>
            <a:chOff x="0" y="0"/>
            <a:chExt cx="1620002" cy="447038"/>
          </a:xfrm>
        </p:grpSpPr>
        <p:sp>
          <p:nvSpPr>
            <p:cNvPr id="559" name="Shape 474"/>
            <p:cNvSpPr/>
            <p:nvPr/>
          </p:nvSpPr>
          <p:spPr>
            <a:xfrm>
              <a:off x="0" y="20949"/>
              <a:ext cx="1620003"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60" name="Shape 475"/>
            <p:cNvSpPr txBox="1"/>
            <p:nvPr/>
          </p:nvSpPr>
          <p:spPr>
            <a:xfrm>
              <a:off x="249930"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隔离放大</a:t>
              </a:r>
            </a:p>
          </p:txBody>
        </p:sp>
      </p:grpSp>
      <p:grpSp>
        <p:nvGrpSpPr>
          <p:cNvPr id="564" name="Group 479"/>
          <p:cNvGrpSpPr/>
          <p:nvPr/>
        </p:nvGrpSpPr>
        <p:grpSpPr>
          <a:xfrm>
            <a:off x="8947226" y="5524530"/>
            <a:ext cx="1628139" cy="447039"/>
            <a:chOff x="0" y="0"/>
            <a:chExt cx="1628138" cy="447038"/>
          </a:xfrm>
        </p:grpSpPr>
        <p:sp>
          <p:nvSpPr>
            <p:cNvPr id="562" name="Shape 477"/>
            <p:cNvSpPr/>
            <p:nvPr/>
          </p:nvSpPr>
          <p:spPr>
            <a:xfrm>
              <a:off x="4069" y="20949"/>
              <a:ext cx="1620004" cy="405140"/>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63" name="Shape 478"/>
            <p:cNvSpPr txBox="1"/>
            <p:nvPr/>
          </p:nvSpPr>
          <p:spPr>
            <a:xfrm>
              <a:off x="0" y="-1"/>
              <a:ext cx="1628138"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数控增益放大</a:t>
              </a:r>
            </a:p>
          </p:txBody>
        </p:sp>
      </p:grpSp>
      <p:sp>
        <p:nvSpPr>
          <p:cNvPr id="565" name="Shape 480"/>
          <p:cNvSpPr/>
          <p:nvPr/>
        </p:nvSpPr>
        <p:spPr>
          <a:xfrm flipH="1">
            <a:off x="2514096" y="5259723"/>
            <a:ext cx="1811802" cy="285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6" name="Shape 481"/>
          <p:cNvSpPr/>
          <p:nvPr/>
        </p:nvSpPr>
        <p:spPr>
          <a:xfrm rot="5400000">
            <a:off x="5849558" y="5257098"/>
            <a:ext cx="564064"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7" name="Shape 482"/>
          <p:cNvSpPr/>
          <p:nvPr/>
        </p:nvSpPr>
        <p:spPr>
          <a:xfrm flipH="1">
            <a:off x="4325896" y="5259727"/>
            <a:ext cx="1805696" cy="2857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8" name="Shape 483"/>
          <p:cNvSpPr/>
          <p:nvPr/>
        </p:nvSpPr>
        <p:spPr>
          <a:xfrm>
            <a:off x="6131590" y="5259725"/>
            <a:ext cx="1817908" cy="2857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sp>
        <p:nvSpPr>
          <p:cNvPr id="569" name="Shape 484"/>
          <p:cNvSpPr/>
          <p:nvPr/>
        </p:nvSpPr>
        <p:spPr>
          <a:xfrm>
            <a:off x="7949499" y="5259725"/>
            <a:ext cx="1811799" cy="2857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00000"/>
            </a:solidFill>
            <a:miter lim="400000"/>
          </a:ln>
        </p:spPr>
        <p:txBody>
          <a:bodyPr lIns="45719" rIns="45719" anchor="ctr"/>
          <a:lstStyle/>
          <a:p>
            <a:pPr algn="l" defTabSz="914400">
              <a:defRPr sz="1800" b="0">
                <a:latin typeface="Arial"/>
                <a:ea typeface="Arial"/>
                <a:cs typeface="Arial"/>
                <a:sym typeface="Arial"/>
              </a:defRPr>
            </a:pPr>
            <a:endParaRPr/>
          </a:p>
        </p:txBody>
      </p:sp>
      <p:pic>
        <p:nvPicPr>
          <p:cNvPr id="570" name="图像" descr="图像"/>
          <p:cNvPicPr>
            <a:picLocks noChangeAspect="1"/>
          </p:cNvPicPr>
          <p:nvPr/>
        </p:nvPicPr>
        <p:blipFill>
          <a:blip r:embed="rId2">
            <a:extLst/>
          </a:blip>
          <a:stretch>
            <a:fillRect/>
          </a:stretch>
        </p:blipFill>
        <p:spPr>
          <a:xfrm>
            <a:off x="367234" y="6249365"/>
            <a:ext cx="6096001" cy="2451101"/>
          </a:xfrm>
          <a:prstGeom prst="rect">
            <a:avLst/>
          </a:prstGeom>
          <a:ln w="12700">
            <a:miter lim="400000"/>
          </a:ln>
        </p:spPr>
      </p:pic>
      <p:pic>
        <p:nvPicPr>
          <p:cNvPr id="571" name="图像" descr="图像"/>
          <p:cNvPicPr>
            <a:picLocks noChangeAspect="1"/>
          </p:cNvPicPr>
          <p:nvPr/>
        </p:nvPicPr>
        <p:blipFill>
          <a:blip r:embed="rId3">
            <a:extLst/>
          </a:blip>
          <a:stretch>
            <a:fillRect/>
          </a:stretch>
        </p:blipFill>
        <p:spPr>
          <a:xfrm>
            <a:off x="5998749" y="7687959"/>
            <a:ext cx="1427250" cy="62054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形式调理：将传感器输出信号从一种形式变换为另一种形式，如电压——电流的相互转换"/>
          <p:cNvSpPr txBox="1"/>
          <p:nvPr/>
        </p:nvSpPr>
        <p:spPr>
          <a:xfrm>
            <a:off x="724154" y="1828546"/>
            <a:ext cx="10696774" cy="975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solidFill>
                  <a:srgbClr val="252525"/>
                </a:solidFill>
                <a:latin typeface="华文楷体"/>
                <a:ea typeface="华文楷体"/>
                <a:cs typeface="华文楷体"/>
                <a:sym typeface="华文楷体"/>
              </a:defRPr>
            </a:pPr>
            <a:r>
              <a:rPr u="sng">
                <a:latin typeface="Heiti SC Medium"/>
                <a:ea typeface="Heiti SC Medium"/>
                <a:cs typeface="Heiti SC Medium"/>
                <a:sym typeface="Heiti SC Medium"/>
              </a:rPr>
              <a:t>形式调理：</a:t>
            </a:r>
            <a:r>
              <a:t>将传感器输出信号从一种形式变换为另一种形式，如电压——电流的相互转换</a:t>
            </a:r>
          </a:p>
        </p:txBody>
      </p:sp>
      <p:grpSp>
        <p:nvGrpSpPr>
          <p:cNvPr id="591" name="Group 707"/>
          <p:cNvGrpSpPr/>
          <p:nvPr/>
        </p:nvGrpSpPr>
        <p:grpSpPr>
          <a:xfrm>
            <a:off x="2299388" y="2890256"/>
            <a:ext cx="7804552" cy="1654773"/>
            <a:chOff x="0" y="0"/>
            <a:chExt cx="7804550" cy="1654771"/>
          </a:xfrm>
        </p:grpSpPr>
        <p:grpSp>
          <p:nvGrpSpPr>
            <p:cNvPr id="578" name="Group 694"/>
            <p:cNvGrpSpPr/>
            <p:nvPr/>
          </p:nvGrpSpPr>
          <p:grpSpPr>
            <a:xfrm>
              <a:off x="2886822" y="0"/>
              <a:ext cx="2030907" cy="563247"/>
              <a:chOff x="0" y="0"/>
              <a:chExt cx="2030905" cy="563246"/>
            </a:xfrm>
          </p:grpSpPr>
          <p:sp>
            <p:nvSpPr>
              <p:cNvPr id="574"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577" name="Group 693"/>
              <p:cNvGrpSpPr/>
              <p:nvPr/>
            </p:nvGrpSpPr>
            <p:grpSpPr>
              <a:xfrm>
                <a:off x="25690" y="14471"/>
                <a:ext cx="1978175" cy="520531"/>
                <a:chOff x="0" y="0"/>
                <a:chExt cx="1978174" cy="520529"/>
              </a:xfrm>
            </p:grpSpPr>
            <p:sp>
              <p:nvSpPr>
                <p:cNvPr id="575"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76"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p>
                  <a:pPr defTabSz="914400">
                    <a:defRPr sz="2000" b="0">
                      <a:latin typeface="华文中宋"/>
                      <a:ea typeface="华文中宋"/>
                      <a:cs typeface="华文中宋"/>
                      <a:sym typeface="华文中宋"/>
                    </a:defRPr>
                  </a:pPr>
                  <a:r>
                    <a:t>形式调理</a:t>
                  </a:r>
                </a:p>
              </p:txBody>
            </p:sp>
          </p:grpSp>
        </p:grpSp>
        <p:grpSp>
          <p:nvGrpSpPr>
            <p:cNvPr id="581" name="Group 697"/>
            <p:cNvGrpSpPr/>
            <p:nvPr/>
          </p:nvGrpSpPr>
          <p:grpSpPr>
            <a:xfrm>
              <a:off x="0" y="1207733"/>
              <a:ext cx="2160003" cy="447039"/>
              <a:chOff x="0" y="0"/>
              <a:chExt cx="2160002" cy="447038"/>
            </a:xfrm>
          </p:grpSpPr>
          <p:sp>
            <p:nvSpPr>
              <p:cNvPr id="579" name="Shape 695"/>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0"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比较和整形</a:t>
                </a:r>
              </a:p>
            </p:txBody>
          </p:sp>
        </p:grpSp>
        <p:grpSp>
          <p:nvGrpSpPr>
            <p:cNvPr id="584" name="Group 700"/>
            <p:cNvGrpSpPr/>
            <p:nvPr/>
          </p:nvGrpSpPr>
          <p:grpSpPr>
            <a:xfrm>
              <a:off x="2822273" y="1207733"/>
              <a:ext cx="2160003" cy="447039"/>
              <a:chOff x="0" y="0"/>
              <a:chExt cx="2160002" cy="447038"/>
            </a:xfrm>
          </p:grpSpPr>
          <p:sp>
            <p:nvSpPr>
              <p:cNvPr id="582" name="Shape 698"/>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3" name="Shape 699"/>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电压－频率转换</a:t>
                </a:r>
              </a:p>
            </p:txBody>
          </p:sp>
        </p:grpSp>
        <p:grpSp>
          <p:nvGrpSpPr>
            <p:cNvPr id="587" name="Group 703"/>
            <p:cNvGrpSpPr/>
            <p:nvPr/>
          </p:nvGrpSpPr>
          <p:grpSpPr>
            <a:xfrm>
              <a:off x="5644549" y="1207733"/>
              <a:ext cx="2160002" cy="447039"/>
              <a:chOff x="0" y="0"/>
              <a:chExt cx="2160001" cy="447038"/>
            </a:xfrm>
          </p:grpSpPr>
          <p:sp>
            <p:nvSpPr>
              <p:cNvPr id="585" name="Shape 701"/>
              <p:cNvSpPr/>
              <p:nvPr/>
            </p:nvSpPr>
            <p:spPr>
              <a:xfrm>
                <a:off x="0" y="20949"/>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6" name="Shape 702"/>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电压－电流转换</a:t>
                </a:r>
              </a:p>
            </p:txBody>
          </p:sp>
        </p:grpSp>
        <p:sp>
          <p:nvSpPr>
            <p:cNvPr id="588"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589"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sp>
          <p:nvSpPr>
            <p:cNvPr id="590" name="Shape 706"/>
            <p:cNvSpPr/>
            <p:nvPr/>
          </p:nvSpPr>
          <p:spPr>
            <a:xfrm>
              <a:off x="3902275" y="871064"/>
              <a:ext cx="2822275"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grpSp>
      <p:pic>
        <p:nvPicPr>
          <p:cNvPr id="592" name="image27.png" descr="image27.png"/>
          <p:cNvPicPr>
            <a:picLocks noChangeAspect="1"/>
          </p:cNvPicPr>
          <p:nvPr/>
        </p:nvPicPr>
        <p:blipFill>
          <a:blip r:embed="rId3">
            <a:extLst/>
          </a:blip>
          <a:stretch>
            <a:fillRect/>
          </a:stretch>
        </p:blipFill>
        <p:spPr>
          <a:xfrm>
            <a:off x="1200325" y="5198772"/>
            <a:ext cx="4612300" cy="1805886"/>
          </a:xfrm>
          <a:prstGeom prst="rect">
            <a:avLst/>
          </a:prstGeom>
          <a:ln w="12700">
            <a:miter lim="400000"/>
          </a:ln>
        </p:spPr>
      </p:pic>
      <p:sp>
        <p:nvSpPr>
          <p:cNvPr id="593" name="信号调理装置"/>
          <p:cNvSpPr>
            <a:spLocks noGrp="1"/>
          </p:cNvSpPr>
          <p:nvPr>
            <p:ph type="title"/>
          </p:nvPr>
        </p:nvSpPr>
        <p:spPr>
          <a:prstGeom prst="rect">
            <a:avLst/>
          </a:prstGeom>
        </p:spPr>
        <p:txBody>
          <a:bodyPr/>
          <a:lstStyle/>
          <a:p>
            <a:r>
              <a:t>信号调理装置</a:t>
            </a:r>
          </a:p>
        </p:txBody>
      </p:sp>
      <p:pic>
        <p:nvPicPr>
          <p:cNvPr id="594" name="图像" descr="图像"/>
          <p:cNvPicPr>
            <a:picLocks noChangeAspect="1"/>
          </p:cNvPicPr>
          <p:nvPr/>
        </p:nvPicPr>
        <p:blipFill>
          <a:blip r:embed="rId4">
            <a:extLst/>
          </a:blip>
          <a:stretch>
            <a:fillRect/>
          </a:stretch>
        </p:blipFill>
        <p:spPr>
          <a:xfrm>
            <a:off x="6344275" y="5233635"/>
            <a:ext cx="6032501" cy="3302001"/>
          </a:xfrm>
          <a:prstGeom prst="rect">
            <a:avLst/>
          </a:prstGeom>
          <a:ln w="12700">
            <a:miter lim="400000"/>
          </a:ln>
        </p:spPr>
      </p:pic>
      <p:pic>
        <p:nvPicPr>
          <p:cNvPr id="595" name="图像" descr="图像"/>
          <p:cNvPicPr>
            <a:picLocks noChangeAspect="1"/>
          </p:cNvPicPr>
          <p:nvPr/>
        </p:nvPicPr>
        <p:blipFill>
          <a:blip r:embed="rId5">
            <a:extLst/>
          </a:blip>
          <a:stretch>
            <a:fillRect/>
          </a:stretch>
        </p:blipFill>
        <p:spPr>
          <a:xfrm>
            <a:off x="869399" y="5194870"/>
            <a:ext cx="4546601" cy="43688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1" animBg="1" advAuto="0"/>
      <p:bldP spid="591" grpId="2" animBg="1" advAuto="0"/>
      <p:bldP spid="592" grpId="4" animBg="1" advAuto="0"/>
      <p:bldP spid="594" grpId="5" animBg="1" advAuto="0"/>
      <p:bldP spid="595"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形式调理：将传感器输出信号从一种形式变换为另一种形式，如电压——电流的相互转换"/>
          <p:cNvSpPr txBox="1"/>
          <p:nvPr/>
        </p:nvSpPr>
        <p:spPr>
          <a:xfrm>
            <a:off x="724154" y="1828546"/>
            <a:ext cx="10696774" cy="975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solidFill>
                  <a:srgbClr val="252525"/>
                </a:solidFill>
                <a:latin typeface="华文楷体"/>
                <a:ea typeface="华文楷体"/>
                <a:cs typeface="华文楷体"/>
                <a:sym typeface="华文楷体"/>
              </a:defRPr>
            </a:pPr>
            <a:r>
              <a:rPr u="sng">
                <a:latin typeface="Heiti SC Medium"/>
                <a:ea typeface="Heiti SC Medium"/>
                <a:cs typeface="Heiti SC Medium"/>
                <a:sym typeface="Heiti SC Medium"/>
              </a:rPr>
              <a:t>形式调理：</a:t>
            </a:r>
            <a:r>
              <a:t>将传感器输出信号从一种形式变换为另一种形式，如电压——电流的相互转换</a:t>
            </a:r>
          </a:p>
        </p:txBody>
      </p:sp>
      <p:grpSp>
        <p:nvGrpSpPr>
          <p:cNvPr id="591" name="Group 707"/>
          <p:cNvGrpSpPr/>
          <p:nvPr/>
        </p:nvGrpSpPr>
        <p:grpSpPr>
          <a:xfrm>
            <a:off x="2299388" y="2890256"/>
            <a:ext cx="7804552" cy="1654773"/>
            <a:chOff x="0" y="0"/>
            <a:chExt cx="7804550" cy="1654771"/>
          </a:xfrm>
        </p:grpSpPr>
        <p:grpSp>
          <p:nvGrpSpPr>
            <p:cNvPr id="578" name="Group 694"/>
            <p:cNvGrpSpPr/>
            <p:nvPr/>
          </p:nvGrpSpPr>
          <p:grpSpPr>
            <a:xfrm>
              <a:off x="2886822" y="0"/>
              <a:ext cx="2030907" cy="563247"/>
              <a:chOff x="0" y="0"/>
              <a:chExt cx="2030905" cy="563246"/>
            </a:xfrm>
          </p:grpSpPr>
          <p:sp>
            <p:nvSpPr>
              <p:cNvPr id="574" name="Shape 690"/>
              <p:cNvSpPr/>
              <p:nvPr/>
            </p:nvSpPr>
            <p:spPr>
              <a:xfrm>
                <a:off x="0" y="-1"/>
                <a:ext cx="2030906" cy="563248"/>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a:outerShdw dist="40161" dir="4293903" rotWithShape="0">
                  <a:srgbClr val="FFFFCC">
                    <a:alpha val="50000"/>
                  </a:srgbClr>
                </a:outerShdw>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grpSp>
            <p:nvGrpSpPr>
              <p:cNvPr id="577" name="Group 693"/>
              <p:cNvGrpSpPr/>
              <p:nvPr/>
            </p:nvGrpSpPr>
            <p:grpSpPr>
              <a:xfrm>
                <a:off x="25690" y="14471"/>
                <a:ext cx="1978175" cy="520531"/>
                <a:chOff x="0" y="0"/>
                <a:chExt cx="1978174" cy="520529"/>
              </a:xfrm>
            </p:grpSpPr>
            <p:sp>
              <p:nvSpPr>
                <p:cNvPr id="575" name="Shape 691"/>
                <p:cNvSpPr/>
                <p:nvPr/>
              </p:nvSpPr>
              <p:spPr>
                <a:xfrm>
                  <a:off x="0" y="17096"/>
                  <a:ext cx="1978175" cy="503434"/>
                </a:xfrm>
                <a:prstGeom prst="roundRect">
                  <a:avLst>
                    <a:gd name="adj" fmla="val 50000"/>
                  </a:avLst>
                </a:prstGeom>
                <a:gradFill flip="none" rotWithShape="1">
                  <a:gsLst>
                    <a:gs pos="0">
                      <a:srgbClr val="024C90"/>
                    </a:gs>
                    <a:gs pos="50000">
                      <a:srgbClr val="FFFFFF"/>
                    </a:gs>
                    <a:gs pos="100000">
                      <a:srgbClr val="024C90"/>
                    </a:gs>
                  </a:gsLst>
                  <a:lin ang="0" scaled="0"/>
                </a:gradFill>
                <a:ln w="12700" cap="flat">
                  <a:noFill/>
                  <a:miter lim="400000"/>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76" name="Shape 692"/>
                <p:cNvSpPr txBox="1"/>
                <p:nvPr/>
              </p:nvSpPr>
              <p:spPr>
                <a:xfrm>
                  <a:off x="429017" y="-1"/>
                  <a:ext cx="1120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p>
                  <a:pPr defTabSz="914400">
                    <a:defRPr sz="2000" b="0">
                      <a:latin typeface="华文中宋"/>
                      <a:ea typeface="华文中宋"/>
                      <a:cs typeface="华文中宋"/>
                      <a:sym typeface="华文中宋"/>
                    </a:defRPr>
                  </a:pPr>
                  <a:r>
                    <a:t>形式调理</a:t>
                  </a:r>
                </a:p>
              </p:txBody>
            </p:sp>
          </p:grpSp>
        </p:grpSp>
        <p:grpSp>
          <p:nvGrpSpPr>
            <p:cNvPr id="581" name="Group 697"/>
            <p:cNvGrpSpPr/>
            <p:nvPr/>
          </p:nvGrpSpPr>
          <p:grpSpPr>
            <a:xfrm>
              <a:off x="0" y="1207733"/>
              <a:ext cx="2160003" cy="447039"/>
              <a:chOff x="0" y="0"/>
              <a:chExt cx="2160002" cy="447038"/>
            </a:xfrm>
          </p:grpSpPr>
          <p:sp>
            <p:nvSpPr>
              <p:cNvPr id="579" name="Shape 695"/>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0" name="Shape 696"/>
              <p:cNvSpPr txBox="1"/>
              <p:nvPr/>
            </p:nvSpPr>
            <p:spPr>
              <a:xfrm>
                <a:off x="392930" y="-1"/>
                <a:ext cx="1374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比较和整形</a:t>
                </a:r>
              </a:p>
            </p:txBody>
          </p:sp>
        </p:grpSp>
        <p:grpSp>
          <p:nvGrpSpPr>
            <p:cNvPr id="584" name="Group 700"/>
            <p:cNvGrpSpPr/>
            <p:nvPr/>
          </p:nvGrpSpPr>
          <p:grpSpPr>
            <a:xfrm>
              <a:off x="2822273" y="1207733"/>
              <a:ext cx="2160003" cy="447039"/>
              <a:chOff x="0" y="0"/>
              <a:chExt cx="2160002" cy="447038"/>
            </a:xfrm>
          </p:grpSpPr>
          <p:sp>
            <p:nvSpPr>
              <p:cNvPr id="582" name="Shape 698"/>
              <p:cNvSpPr/>
              <p:nvPr/>
            </p:nvSpPr>
            <p:spPr>
              <a:xfrm>
                <a:off x="0" y="20949"/>
                <a:ext cx="2160003"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3" name="Shape 699"/>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电压－频率转换</a:t>
                </a:r>
              </a:p>
            </p:txBody>
          </p:sp>
        </p:grpSp>
        <p:grpSp>
          <p:nvGrpSpPr>
            <p:cNvPr id="587" name="Group 703"/>
            <p:cNvGrpSpPr/>
            <p:nvPr/>
          </p:nvGrpSpPr>
          <p:grpSpPr>
            <a:xfrm>
              <a:off x="5644549" y="1207733"/>
              <a:ext cx="2160002" cy="447039"/>
              <a:chOff x="0" y="0"/>
              <a:chExt cx="2160001" cy="447038"/>
            </a:xfrm>
          </p:grpSpPr>
          <p:sp>
            <p:nvSpPr>
              <p:cNvPr id="585" name="Shape 701"/>
              <p:cNvSpPr/>
              <p:nvPr/>
            </p:nvSpPr>
            <p:spPr>
              <a:xfrm>
                <a:off x="0" y="20949"/>
                <a:ext cx="2160002" cy="405141"/>
              </a:xfrm>
              <a:prstGeom prst="roundRect">
                <a:avLst>
                  <a:gd name="adj" fmla="val 0"/>
                </a:avLst>
              </a:prstGeom>
              <a:solidFill>
                <a:srgbClr val="FFFFFF"/>
              </a:solidFill>
              <a:ln w="25400" cap="flat">
                <a:solidFill>
                  <a:srgbClr val="4F81BD"/>
                </a:solidFill>
                <a:prstDash val="solid"/>
                <a:round/>
              </a:ln>
              <a:effectLst/>
            </p:spPr>
            <p:txBody>
              <a:bodyPr wrap="square" lIns="45719" tIns="45719" rIns="45719" bIns="45719" numCol="1" anchor="ctr">
                <a:noAutofit/>
              </a:bodyPr>
              <a:lstStyle/>
              <a:p>
                <a:pPr algn="l" defTabSz="914400">
                  <a:defRPr sz="2000" b="0">
                    <a:latin typeface="华文中宋"/>
                    <a:ea typeface="华文中宋"/>
                    <a:cs typeface="华文中宋"/>
                    <a:sym typeface="华文中宋"/>
                  </a:defRPr>
                </a:pPr>
                <a:endParaRPr/>
              </a:p>
            </p:txBody>
          </p:sp>
          <p:sp>
            <p:nvSpPr>
              <p:cNvPr id="586" name="Shape 702"/>
              <p:cNvSpPr txBox="1"/>
              <p:nvPr/>
            </p:nvSpPr>
            <p:spPr>
              <a:xfrm>
                <a:off x="138929" y="-1"/>
                <a:ext cx="1882139" cy="447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ctr">
                <a:spAutoFit/>
              </a:bodyPr>
              <a:lstStyle>
                <a:lvl1pPr algn="l" defTabSz="914400">
                  <a:defRPr sz="2000" b="0">
                    <a:latin typeface="华文中宋"/>
                    <a:ea typeface="华文中宋"/>
                    <a:cs typeface="华文中宋"/>
                    <a:sym typeface="华文中宋"/>
                  </a:defRPr>
                </a:lvl1pPr>
              </a:lstStyle>
              <a:p>
                <a:r>
                  <a:t>电压－电流转换</a:t>
                </a:r>
              </a:p>
            </p:txBody>
          </p:sp>
        </p:grpSp>
        <p:sp>
          <p:nvSpPr>
            <p:cNvPr id="588" name="Shape 704"/>
            <p:cNvSpPr/>
            <p:nvPr/>
          </p:nvSpPr>
          <p:spPr>
            <a:xfrm flipH="1">
              <a:off x="3902273" y="563244"/>
              <a:ext cx="3" cy="665440"/>
            </a:xfrm>
            <a:prstGeom prst="line">
              <a:avLst/>
            </a:prstGeom>
            <a:noFill/>
            <a:ln w="25400" cap="flat">
              <a:solidFill>
                <a:srgbClr val="000000"/>
              </a:solidFill>
              <a:prstDash val="solid"/>
              <a:miter lim="400000"/>
            </a:ln>
            <a:effectLst/>
          </p:spPr>
          <p:txBody>
            <a:bodyPr wrap="square" lIns="45719" tIns="45719" rIns="45719" bIns="45719" numCol="1" anchor="t">
              <a:noAutofit/>
            </a:bodyPr>
            <a:lstStyle/>
            <a:p>
              <a:pPr algn="l" defTabSz="914400">
                <a:defRPr sz="1800">
                  <a:latin typeface="Franklin Gothic Medium"/>
                  <a:ea typeface="Franklin Gothic Medium"/>
                  <a:cs typeface="Franklin Gothic Medium"/>
                  <a:sym typeface="Franklin Gothic Medium"/>
                </a:defRPr>
              </a:pPr>
              <a:endParaRPr/>
            </a:p>
          </p:txBody>
        </p:sp>
        <p:sp>
          <p:nvSpPr>
            <p:cNvPr id="589" name="Shape 705"/>
            <p:cNvSpPr/>
            <p:nvPr/>
          </p:nvSpPr>
          <p:spPr>
            <a:xfrm flipH="1">
              <a:off x="1080000" y="871065"/>
              <a:ext cx="2822276" cy="357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sp>
          <p:nvSpPr>
            <p:cNvPr id="590" name="Shape 706"/>
            <p:cNvSpPr/>
            <p:nvPr/>
          </p:nvSpPr>
          <p:spPr>
            <a:xfrm>
              <a:off x="3902275" y="871064"/>
              <a:ext cx="2822275" cy="357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ln>
            <a:effectLst/>
          </p:spPr>
          <p:txBody>
            <a:bodyPr wrap="square" lIns="45719" tIns="45719" rIns="45719" bIns="45719" numCol="1" anchor="ctr">
              <a:noAutofit/>
            </a:bodyPr>
            <a:lstStyle/>
            <a:p>
              <a:pPr algn="l" defTabSz="914400">
                <a:defRPr sz="1800" b="0">
                  <a:latin typeface="Arial"/>
                  <a:ea typeface="Arial"/>
                  <a:cs typeface="Arial"/>
                  <a:sym typeface="Arial"/>
                </a:defRPr>
              </a:pPr>
              <a:endParaRPr/>
            </a:p>
          </p:txBody>
        </p:sp>
      </p:grpSp>
      <p:sp>
        <p:nvSpPr>
          <p:cNvPr id="593" name="信号调理装置"/>
          <p:cNvSpPr>
            <a:spLocks noGrp="1"/>
          </p:cNvSpPr>
          <p:nvPr>
            <p:ph type="title"/>
          </p:nvPr>
        </p:nvSpPr>
        <p:spPr>
          <a:prstGeom prst="rect">
            <a:avLst/>
          </a:prstGeom>
        </p:spPr>
        <p:txBody>
          <a:bodyPr/>
          <a:lstStyle/>
          <a:p>
            <a:r>
              <a:t>信号调理装置</a:t>
            </a:r>
          </a:p>
        </p:txBody>
      </p:sp>
      <p:sp>
        <p:nvSpPr>
          <p:cNvPr id="2" name="矩形 1"/>
          <p:cNvSpPr/>
          <p:nvPr/>
        </p:nvSpPr>
        <p:spPr>
          <a:xfrm>
            <a:off x="737542" y="5226050"/>
            <a:ext cx="10231633" cy="3416320"/>
          </a:xfrm>
          <a:prstGeom prst="rect">
            <a:avLst/>
          </a:prstGeom>
        </p:spPr>
        <p:txBody>
          <a:bodyPr wrap="square">
            <a:spAutoFit/>
          </a:bodyPr>
          <a:lstStyle/>
          <a:p>
            <a:pPr algn="just">
              <a:lnSpc>
                <a:spcPct val="150000"/>
              </a:lnSpc>
            </a:pPr>
            <a:r>
              <a:rPr lang="zh-CN" altLang="en-US" dirty="0"/>
              <a:t>（</a:t>
            </a:r>
            <a:r>
              <a:rPr lang="en-US" altLang="zh-CN" dirty="0"/>
              <a:t>1</a:t>
            </a:r>
            <a:r>
              <a:rPr lang="zh-CN" altLang="en-US" dirty="0"/>
              <a:t>）整形的意义是什么？将不规整的信号整理成标准信号，使得信号的特征更为明显，或更加便于使用（上升沿或下降沿触发</a:t>
            </a:r>
            <a:r>
              <a:rPr lang="zh-CN" altLang="en-US" dirty="0" smtClean="0"/>
              <a:t>）。</a:t>
            </a:r>
            <a:endParaRPr lang="zh-CN" altLang="en-US" dirty="0"/>
          </a:p>
          <a:p>
            <a:pPr algn="just">
              <a:lnSpc>
                <a:spcPct val="150000"/>
              </a:lnSpc>
            </a:pPr>
            <a:r>
              <a:rPr lang="zh-CN" altLang="en-US" dirty="0"/>
              <a:t>（</a:t>
            </a:r>
            <a:r>
              <a:rPr lang="en-US" altLang="zh-CN" dirty="0"/>
              <a:t>2</a:t>
            </a:r>
            <a:r>
              <a:rPr lang="zh-CN" altLang="en-US" dirty="0"/>
              <a:t>）电压频率转换的意义是什么？电压信号容易被干扰，频率信号便于远距离</a:t>
            </a:r>
            <a:r>
              <a:rPr lang="zh-CN" altLang="en-US" dirty="0" smtClean="0"/>
              <a:t>传输。</a:t>
            </a:r>
            <a:endParaRPr lang="zh-CN" altLang="en-US" dirty="0"/>
          </a:p>
          <a:p>
            <a:pPr algn="just">
              <a:lnSpc>
                <a:spcPct val="150000"/>
              </a:lnSpc>
            </a:pPr>
            <a:r>
              <a:rPr lang="zh-CN" altLang="en-US" dirty="0"/>
              <a:t>（</a:t>
            </a:r>
            <a:r>
              <a:rPr lang="en-US" altLang="zh-CN" dirty="0"/>
              <a:t>3</a:t>
            </a:r>
            <a:r>
              <a:rPr lang="zh-CN" altLang="en-US" dirty="0"/>
              <a:t>）电压电流转换的意义是什么？电流不受导线电阻影响，串联干扰难度大，并联干扰难度小，缺点驱动能力要求</a:t>
            </a:r>
            <a:r>
              <a:rPr lang="zh-CN" altLang="en-US" dirty="0" smtClean="0"/>
              <a:t>高。</a:t>
            </a:r>
            <a:endParaRPr lang="zh-CN" altLang="en-US" dirty="0"/>
          </a:p>
        </p:txBody>
      </p:sp>
    </p:spTree>
    <p:extLst>
      <p:ext uri="{BB962C8B-B14F-4D97-AF65-F5344CB8AC3E}">
        <p14:creationId xmlns:p14="http://schemas.microsoft.com/office/powerpoint/2010/main" val="140237086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0" animBg="1" advAuto="0"/>
      <p:bldP spid="591" grpId="0" animBg="1" advAuto="0"/>
      <p:bldP spid="2" grpId="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346</TotalTime>
  <Words>1901</Words>
  <Application>Microsoft Office PowerPoint</Application>
  <PresentationFormat>自定义</PresentationFormat>
  <Paragraphs>360</Paragraphs>
  <Slides>49</Slides>
  <Notes>14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49</vt:i4>
      </vt:variant>
    </vt:vector>
  </HeadingPairs>
  <TitlesOfParts>
    <vt:vector size="68" baseType="lpstr">
      <vt:lpstr>Hannotate SC Bold</vt:lpstr>
      <vt:lpstr>Heiti SC Medium</vt:lpstr>
      <vt:lpstr>Helvetica Light</vt:lpstr>
      <vt:lpstr>Helvetica Neue</vt:lpstr>
      <vt:lpstr>Helvetica Neue Light</vt:lpstr>
      <vt:lpstr>Helvetica Neue Medium</vt:lpstr>
      <vt:lpstr>Helvetica Neue Thin</vt:lpstr>
      <vt:lpstr>PingFang SC Regular</vt:lpstr>
      <vt:lpstr>PingFang SC Semibold</vt:lpstr>
      <vt:lpstr>华文楷体</vt:lpstr>
      <vt:lpstr>华文中宋</vt:lpstr>
      <vt:lpstr>宋体</vt:lpstr>
      <vt:lpstr>Arial</vt:lpstr>
      <vt:lpstr>Arial</vt:lpstr>
      <vt:lpstr>Cambria Math</vt:lpstr>
      <vt:lpstr>Franklin Gothic Medium</vt:lpstr>
      <vt:lpstr>Helvetica</vt:lpstr>
      <vt:lpstr>Times New Roman</vt:lpstr>
      <vt:lpstr>White</vt:lpstr>
      <vt:lpstr>检测技术与仪器</vt:lpstr>
      <vt:lpstr>检测系统设计</vt:lpstr>
      <vt:lpstr>传感器</vt:lpstr>
      <vt:lpstr>传感器</vt:lpstr>
      <vt:lpstr>传感器</vt:lpstr>
      <vt:lpstr>检测系统设计</vt:lpstr>
      <vt:lpstr>信号调理装置</vt:lpstr>
      <vt:lpstr>信号调理装置</vt:lpstr>
      <vt:lpstr>信号调理装置</vt:lpstr>
      <vt:lpstr>信号调理装置</vt:lpstr>
      <vt:lpstr>信号调理</vt:lpstr>
      <vt:lpstr>信号调理</vt:lpstr>
      <vt:lpstr>PowerPoint 演示文稿</vt:lpstr>
      <vt:lpstr>检测系统设计</vt:lpstr>
      <vt:lpstr>数据采集</vt:lpstr>
      <vt:lpstr>数据采集</vt:lpstr>
      <vt:lpstr>数据采集</vt:lpstr>
      <vt:lpstr>数据采集</vt:lpstr>
      <vt:lpstr>数据采集</vt:lpstr>
      <vt:lpstr>检测系统设计</vt:lpstr>
      <vt:lpstr>稳压电源</vt:lpstr>
      <vt:lpstr>稳压电源</vt:lpstr>
      <vt:lpstr>检测系统设计</vt:lpstr>
      <vt:lpstr>信号处理</vt:lpstr>
      <vt:lpstr>信号处理</vt:lpstr>
      <vt:lpstr>信号处理</vt:lpstr>
      <vt:lpstr>PowerPoint 演示文稿</vt:lpstr>
      <vt:lpstr>PowerPoint 演示文稿</vt:lpstr>
      <vt:lpstr>短时傅里叶变换</vt:lpstr>
      <vt:lpstr>PowerPoint 演示文稿</vt:lpstr>
      <vt:lpstr>PowerPoint 演示文稿</vt:lpstr>
      <vt:lpstr>PowerPoint 演示文稿</vt:lpstr>
      <vt:lpstr>信号处理</vt:lpstr>
      <vt:lpstr>信号处理</vt:lpstr>
      <vt:lpstr>信号处理</vt:lpstr>
      <vt:lpstr>信号处理</vt:lpstr>
      <vt:lpstr>检测系统设计</vt:lpstr>
      <vt:lpstr>微控制器</vt:lpstr>
      <vt:lpstr>PowerPoint 演示文稿</vt:lpstr>
      <vt:lpstr>PowerPoint 演示文稿</vt:lpstr>
      <vt:lpstr>PowerPoint 演示文稿</vt:lpstr>
      <vt:lpstr>PowerPoint 演示文稿</vt:lpstr>
      <vt:lpstr>微处理器</vt:lpstr>
      <vt:lpstr>微处理器</vt:lpstr>
      <vt:lpstr>微处理器</vt:lpstr>
      <vt:lpstr>微处理器</vt:lpstr>
      <vt:lpstr>微处理器</vt:lpstr>
      <vt:lpstr>微处理器</vt:lpstr>
      <vt:lpstr>微处理器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检测技术与仪器</dc:title>
  <cp:lastModifiedBy>荣 生辉</cp:lastModifiedBy>
  <cp:revision>31</cp:revision>
  <dcterms:modified xsi:type="dcterms:W3CDTF">2019-09-23T07:14:55Z</dcterms:modified>
</cp:coreProperties>
</file>